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20"/>
  </p:notesMasterIdLst>
  <p:handoutMasterIdLst>
    <p:handoutMasterId r:id="rId21"/>
  </p:handoutMasterIdLst>
  <p:sldIdLst>
    <p:sldId id="266" r:id="rId2"/>
    <p:sldId id="256" r:id="rId3"/>
    <p:sldId id="257" r:id="rId4"/>
    <p:sldId id="258" r:id="rId5"/>
    <p:sldId id="268" r:id="rId6"/>
    <p:sldId id="259" r:id="rId7"/>
    <p:sldId id="270" r:id="rId8"/>
    <p:sldId id="260" r:id="rId9"/>
    <p:sldId id="277" r:id="rId10"/>
    <p:sldId id="265" r:id="rId11"/>
    <p:sldId id="271" r:id="rId12"/>
    <p:sldId id="276" r:id="rId13"/>
    <p:sldId id="274" r:id="rId14"/>
    <p:sldId id="273" r:id="rId15"/>
    <p:sldId id="262" r:id="rId16"/>
    <p:sldId id="275" r:id="rId17"/>
    <p:sldId id="264" r:id="rId18"/>
    <p:sldId id="27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77824" autoAdjust="0"/>
  </p:normalViewPr>
  <p:slideViewPr>
    <p:cSldViewPr>
      <p:cViewPr varScale="1">
        <p:scale>
          <a:sx n="101" d="100"/>
          <a:sy n="101" d="100"/>
        </p:scale>
        <p:origin x="-194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3C4628-654E-434C-8B34-90F165D7E16C}" type="doc">
      <dgm:prSet loTypeId="urn:microsoft.com/office/officeart/2005/8/layout/arrow2" loCatId="" qsTypeId="urn:microsoft.com/office/officeart/2005/8/quickstyle/simple4" qsCatId="simple" csTypeId="urn:microsoft.com/office/officeart/2005/8/colors/accent1_2" csCatId="accent1" phldr="1"/>
      <dgm:spPr/>
      <dgm:t>
        <a:bodyPr/>
        <a:lstStyle/>
        <a:p>
          <a:endParaRPr lang="en-US"/>
        </a:p>
      </dgm:t>
    </dgm:pt>
    <dgm:pt modelId="{CD344ED9-B70D-7B43-9D65-F12FAC94222A}">
      <dgm:prSet phldrT="[Text]"/>
      <dgm:spPr/>
      <dgm:t>
        <a:bodyPr/>
        <a:lstStyle/>
        <a:p>
          <a:r>
            <a:rPr lang="en-US" dirty="0" smtClean="0"/>
            <a:t>MOU</a:t>
          </a:r>
          <a:endParaRPr lang="en-US" dirty="0"/>
        </a:p>
      </dgm:t>
    </dgm:pt>
    <dgm:pt modelId="{63FBE9B7-5B2C-4E43-A386-3719FBCD258E}" type="parTrans" cxnId="{2AE1D0A7-0F5E-754B-842F-4A5A958E9426}">
      <dgm:prSet/>
      <dgm:spPr/>
      <dgm:t>
        <a:bodyPr/>
        <a:lstStyle/>
        <a:p>
          <a:endParaRPr lang="en-US"/>
        </a:p>
      </dgm:t>
    </dgm:pt>
    <dgm:pt modelId="{518FDC1F-7AD4-F94B-8CEA-B2A75FD3DFD2}" type="sibTrans" cxnId="{2AE1D0A7-0F5E-754B-842F-4A5A958E9426}">
      <dgm:prSet/>
      <dgm:spPr/>
      <dgm:t>
        <a:bodyPr/>
        <a:lstStyle/>
        <a:p>
          <a:endParaRPr lang="en-US"/>
        </a:p>
      </dgm:t>
    </dgm:pt>
    <dgm:pt modelId="{43289D0A-8FCA-C240-8C75-0A75E1BA24CD}">
      <dgm:prSet phldrT="[Text]"/>
      <dgm:spPr/>
      <dgm:t>
        <a:bodyPr/>
        <a:lstStyle/>
        <a:p>
          <a:r>
            <a:rPr lang="en-US" dirty="0" smtClean="0"/>
            <a:t>SeaSpace training guide</a:t>
          </a:r>
          <a:endParaRPr lang="en-US" dirty="0"/>
        </a:p>
      </dgm:t>
    </dgm:pt>
    <dgm:pt modelId="{B3E40699-7164-5A41-A78A-71B72B5B6827}" type="parTrans" cxnId="{201C54E7-5694-3C47-99E7-6E4034407D0A}">
      <dgm:prSet/>
      <dgm:spPr/>
      <dgm:t>
        <a:bodyPr/>
        <a:lstStyle/>
        <a:p>
          <a:endParaRPr lang="en-US"/>
        </a:p>
      </dgm:t>
    </dgm:pt>
    <dgm:pt modelId="{CA1DC2A7-D4B7-6C49-AE5D-964C99E42D09}" type="sibTrans" cxnId="{201C54E7-5694-3C47-99E7-6E4034407D0A}">
      <dgm:prSet/>
      <dgm:spPr/>
      <dgm:t>
        <a:bodyPr/>
        <a:lstStyle/>
        <a:p>
          <a:endParaRPr lang="en-US"/>
        </a:p>
      </dgm:t>
    </dgm:pt>
    <dgm:pt modelId="{98C7637A-523F-6346-9DD5-E78CEF6EBBD9}">
      <dgm:prSet phldrT="[Text]"/>
      <dgm:spPr/>
      <dgm:t>
        <a:bodyPr/>
        <a:lstStyle/>
        <a:p>
          <a:r>
            <a:rPr lang="en-US" dirty="0" smtClean="0"/>
            <a:t>Curriculum</a:t>
          </a:r>
          <a:endParaRPr lang="en-US" dirty="0"/>
        </a:p>
      </dgm:t>
    </dgm:pt>
    <dgm:pt modelId="{3170E271-DB06-1A47-8AAF-DE04C523A36E}" type="parTrans" cxnId="{06E7ACC2-49B4-584D-B95D-BD072303100B}">
      <dgm:prSet/>
      <dgm:spPr/>
      <dgm:t>
        <a:bodyPr/>
        <a:lstStyle/>
        <a:p>
          <a:endParaRPr lang="en-US"/>
        </a:p>
      </dgm:t>
    </dgm:pt>
    <dgm:pt modelId="{5384AED9-348D-2E4E-83B4-357557AA7428}" type="sibTrans" cxnId="{06E7ACC2-49B4-584D-B95D-BD072303100B}">
      <dgm:prSet/>
      <dgm:spPr/>
      <dgm:t>
        <a:bodyPr/>
        <a:lstStyle/>
        <a:p>
          <a:endParaRPr lang="en-US"/>
        </a:p>
      </dgm:t>
    </dgm:pt>
    <dgm:pt modelId="{4AB9F7FF-9EC9-B241-8827-BDC312E0F6D9}">
      <dgm:prSet phldrT="[Text]"/>
      <dgm:spPr/>
      <dgm:t>
        <a:bodyPr/>
        <a:lstStyle/>
        <a:p>
          <a:r>
            <a:rPr lang="en-US" dirty="0" smtClean="0"/>
            <a:t>ECSU Course catalog</a:t>
          </a:r>
          <a:endParaRPr lang="en-US" dirty="0"/>
        </a:p>
      </dgm:t>
    </dgm:pt>
    <dgm:pt modelId="{B724691A-4CD6-7449-A292-6DD54F3E90AA}" type="parTrans" cxnId="{0DA256E3-0BFB-2E4A-925E-4EB37BFAF2A4}">
      <dgm:prSet/>
      <dgm:spPr/>
      <dgm:t>
        <a:bodyPr/>
        <a:lstStyle/>
        <a:p>
          <a:endParaRPr lang="en-US"/>
        </a:p>
      </dgm:t>
    </dgm:pt>
    <dgm:pt modelId="{A474F107-E35D-8940-A954-C2AABCF9402F}" type="sibTrans" cxnId="{0DA256E3-0BFB-2E4A-925E-4EB37BFAF2A4}">
      <dgm:prSet/>
      <dgm:spPr/>
      <dgm:t>
        <a:bodyPr/>
        <a:lstStyle/>
        <a:p>
          <a:endParaRPr lang="en-US"/>
        </a:p>
      </dgm:t>
    </dgm:pt>
    <dgm:pt modelId="{58EDC0C4-40FA-C34A-9710-5410C32CAB78}">
      <dgm:prSet phldrT="[Text]"/>
      <dgm:spPr/>
      <dgm:t>
        <a:bodyPr/>
        <a:lstStyle/>
        <a:p>
          <a:r>
            <a:rPr lang="en-US" dirty="0" smtClean="0"/>
            <a:t>Modules</a:t>
          </a:r>
          <a:endParaRPr lang="en-US" dirty="0"/>
        </a:p>
      </dgm:t>
    </dgm:pt>
    <dgm:pt modelId="{57D05CA3-D6CC-8D45-9F6D-B4626CF31017}" type="parTrans" cxnId="{EC4FC798-5AB5-5E43-AB35-FDE96A2579BE}">
      <dgm:prSet/>
      <dgm:spPr/>
      <dgm:t>
        <a:bodyPr/>
        <a:lstStyle/>
        <a:p>
          <a:endParaRPr lang="en-US"/>
        </a:p>
      </dgm:t>
    </dgm:pt>
    <dgm:pt modelId="{41BD732A-6021-3043-BC33-E4D5D29E92D6}" type="sibTrans" cxnId="{EC4FC798-5AB5-5E43-AB35-FDE96A2579BE}">
      <dgm:prSet/>
      <dgm:spPr/>
      <dgm:t>
        <a:bodyPr/>
        <a:lstStyle/>
        <a:p>
          <a:endParaRPr lang="en-US"/>
        </a:p>
      </dgm:t>
    </dgm:pt>
    <dgm:pt modelId="{19F583ED-AD2B-0447-B049-4FA0FD2FAC10}" type="pres">
      <dgm:prSet presAssocID="{F23C4628-654E-434C-8B34-90F165D7E16C}" presName="arrowDiagram" presStyleCnt="0">
        <dgm:presLayoutVars>
          <dgm:chMax val="5"/>
          <dgm:dir/>
          <dgm:resizeHandles val="exact"/>
        </dgm:presLayoutVars>
      </dgm:prSet>
      <dgm:spPr/>
      <dgm:t>
        <a:bodyPr/>
        <a:lstStyle/>
        <a:p>
          <a:endParaRPr lang="en-US"/>
        </a:p>
      </dgm:t>
    </dgm:pt>
    <dgm:pt modelId="{7EEF6E83-5475-F649-BF65-1A831E024736}" type="pres">
      <dgm:prSet presAssocID="{F23C4628-654E-434C-8B34-90F165D7E16C}" presName="arrow" presStyleLbl="bgShp" presStyleIdx="0" presStyleCnt="1"/>
      <dgm:spPr/>
    </dgm:pt>
    <dgm:pt modelId="{0BAE36AA-1100-3B42-AEB0-28B7021F11B6}" type="pres">
      <dgm:prSet presAssocID="{F23C4628-654E-434C-8B34-90F165D7E16C}" presName="arrowDiagram5" presStyleCnt="0"/>
      <dgm:spPr/>
    </dgm:pt>
    <dgm:pt modelId="{D8328272-0741-204A-A98C-0E67CB88431A}" type="pres">
      <dgm:prSet presAssocID="{CD344ED9-B70D-7B43-9D65-F12FAC94222A}" presName="bullet5a" presStyleLbl="node1" presStyleIdx="0" presStyleCnt="5"/>
      <dgm:spPr>
        <a:solidFill>
          <a:srgbClr val="3366FF"/>
        </a:solidFill>
      </dgm:spPr>
    </dgm:pt>
    <dgm:pt modelId="{09F6ADC9-B8B1-CE42-BC34-AC6E2CD385F7}" type="pres">
      <dgm:prSet presAssocID="{CD344ED9-B70D-7B43-9D65-F12FAC94222A}" presName="textBox5a" presStyleLbl="revTx" presStyleIdx="0" presStyleCnt="5">
        <dgm:presLayoutVars>
          <dgm:bulletEnabled val="1"/>
        </dgm:presLayoutVars>
      </dgm:prSet>
      <dgm:spPr/>
      <dgm:t>
        <a:bodyPr/>
        <a:lstStyle/>
        <a:p>
          <a:endParaRPr lang="en-US"/>
        </a:p>
      </dgm:t>
    </dgm:pt>
    <dgm:pt modelId="{EED144A9-8A2E-D240-9979-7C7D8A0C5B4D}" type="pres">
      <dgm:prSet presAssocID="{43289D0A-8FCA-C240-8C75-0A75E1BA24CD}" presName="bullet5b" presStyleLbl="node1" presStyleIdx="1" presStyleCnt="5"/>
      <dgm:spPr>
        <a:solidFill>
          <a:srgbClr val="3366FF"/>
        </a:solidFill>
      </dgm:spPr>
    </dgm:pt>
    <dgm:pt modelId="{821EECA6-B179-1C45-A667-7A6F6F903434}" type="pres">
      <dgm:prSet presAssocID="{43289D0A-8FCA-C240-8C75-0A75E1BA24CD}" presName="textBox5b" presStyleLbl="revTx" presStyleIdx="1" presStyleCnt="5">
        <dgm:presLayoutVars>
          <dgm:bulletEnabled val="1"/>
        </dgm:presLayoutVars>
      </dgm:prSet>
      <dgm:spPr/>
      <dgm:t>
        <a:bodyPr/>
        <a:lstStyle/>
        <a:p>
          <a:endParaRPr lang="en-US"/>
        </a:p>
      </dgm:t>
    </dgm:pt>
    <dgm:pt modelId="{B5847B62-6C46-9A42-AB1A-58CAAD2AE92E}" type="pres">
      <dgm:prSet presAssocID="{98C7637A-523F-6346-9DD5-E78CEF6EBBD9}" presName="bullet5c" presStyleLbl="node1" presStyleIdx="2" presStyleCnt="5"/>
      <dgm:spPr>
        <a:solidFill>
          <a:srgbClr val="3366FF"/>
        </a:solidFill>
      </dgm:spPr>
    </dgm:pt>
    <dgm:pt modelId="{5010D2BD-7C79-FD4E-91AA-F6335152C9E6}" type="pres">
      <dgm:prSet presAssocID="{98C7637A-523F-6346-9DD5-E78CEF6EBBD9}" presName="textBox5c" presStyleLbl="revTx" presStyleIdx="2" presStyleCnt="5">
        <dgm:presLayoutVars>
          <dgm:bulletEnabled val="1"/>
        </dgm:presLayoutVars>
      </dgm:prSet>
      <dgm:spPr/>
      <dgm:t>
        <a:bodyPr/>
        <a:lstStyle/>
        <a:p>
          <a:endParaRPr lang="en-US"/>
        </a:p>
      </dgm:t>
    </dgm:pt>
    <dgm:pt modelId="{9F41445C-E6DF-1043-B076-3CFA57C8C61C}" type="pres">
      <dgm:prSet presAssocID="{4AB9F7FF-9EC9-B241-8827-BDC312E0F6D9}" presName="bullet5d" presStyleLbl="node1" presStyleIdx="3" presStyleCnt="5"/>
      <dgm:spPr>
        <a:solidFill>
          <a:srgbClr val="3366FF"/>
        </a:solidFill>
      </dgm:spPr>
    </dgm:pt>
    <dgm:pt modelId="{B0D80CA5-3C44-6E4F-AB20-188FE13E7AD0}" type="pres">
      <dgm:prSet presAssocID="{4AB9F7FF-9EC9-B241-8827-BDC312E0F6D9}" presName="textBox5d" presStyleLbl="revTx" presStyleIdx="3" presStyleCnt="5">
        <dgm:presLayoutVars>
          <dgm:bulletEnabled val="1"/>
        </dgm:presLayoutVars>
      </dgm:prSet>
      <dgm:spPr/>
      <dgm:t>
        <a:bodyPr/>
        <a:lstStyle/>
        <a:p>
          <a:endParaRPr lang="en-US"/>
        </a:p>
      </dgm:t>
    </dgm:pt>
    <dgm:pt modelId="{1B160D67-B94A-7143-98BE-88B0801E72AF}" type="pres">
      <dgm:prSet presAssocID="{58EDC0C4-40FA-C34A-9710-5410C32CAB78}" presName="bullet5e" presStyleLbl="node1" presStyleIdx="4" presStyleCnt="5"/>
      <dgm:spPr>
        <a:solidFill>
          <a:srgbClr val="3366FF"/>
        </a:solidFill>
      </dgm:spPr>
    </dgm:pt>
    <dgm:pt modelId="{76778D23-E13A-E74B-B1DF-A12E005BCCCF}" type="pres">
      <dgm:prSet presAssocID="{58EDC0C4-40FA-C34A-9710-5410C32CAB78}" presName="textBox5e" presStyleLbl="revTx" presStyleIdx="4" presStyleCnt="5">
        <dgm:presLayoutVars>
          <dgm:bulletEnabled val="1"/>
        </dgm:presLayoutVars>
      </dgm:prSet>
      <dgm:spPr/>
      <dgm:t>
        <a:bodyPr/>
        <a:lstStyle/>
        <a:p>
          <a:endParaRPr lang="en-US"/>
        </a:p>
      </dgm:t>
    </dgm:pt>
  </dgm:ptLst>
  <dgm:cxnLst>
    <dgm:cxn modelId="{201C54E7-5694-3C47-99E7-6E4034407D0A}" srcId="{F23C4628-654E-434C-8B34-90F165D7E16C}" destId="{43289D0A-8FCA-C240-8C75-0A75E1BA24CD}" srcOrd="1" destOrd="0" parTransId="{B3E40699-7164-5A41-A78A-71B72B5B6827}" sibTransId="{CA1DC2A7-D4B7-6C49-AE5D-964C99E42D09}"/>
    <dgm:cxn modelId="{2AE1D0A7-0F5E-754B-842F-4A5A958E9426}" srcId="{F23C4628-654E-434C-8B34-90F165D7E16C}" destId="{CD344ED9-B70D-7B43-9D65-F12FAC94222A}" srcOrd="0" destOrd="0" parTransId="{63FBE9B7-5B2C-4E43-A386-3719FBCD258E}" sibTransId="{518FDC1F-7AD4-F94B-8CEA-B2A75FD3DFD2}"/>
    <dgm:cxn modelId="{4D13F6C6-CFFE-C740-BE49-C6129EF3866E}" type="presOf" srcId="{F23C4628-654E-434C-8B34-90F165D7E16C}" destId="{19F583ED-AD2B-0447-B049-4FA0FD2FAC10}" srcOrd="0" destOrd="0" presId="urn:microsoft.com/office/officeart/2005/8/layout/arrow2"/>
    <dgm:cxn modelId="{EC4FC798-5AB5-5E43-AB35-FDE96A2579BE}" srcId="{F23C4628-654E-434C-8B34-90F165D7E16C}" destId="{58EDC0C4-40FA-C34A-9710-5410C32CAB78}" srcOrd="4" destOrd="0" parTransId="{57D05CA3-D6CC-8D45-9F6D-B4626CF31017}" sibTransId="{41BD732A-6021-3043-BC33-E4D5D29E92D6}"/>
    <dgm:cxn modelId="{3C32214E-ADC8-BC4F-A5CD-2CC23CB6DAA3}" type="presOf" srcId="{4AB9F7FF-9EC9-B241-8827-BDC312E0F6D9}" destId="{B0D80CA5-3C44-6E4F-AB20-188FE13E7AD0}" srcOrd="0" destOrd="0" presId="urn:microsoft.com/office/officeart/2005/8/layout/arrow2"/>
    <dgm:cxn modelId="{31AD87DB-F729-D94D-8C7D-514F0483C0DA}" type="presOf" srcId="{43289D0A-8FCA-C240-8C75-0A75E1BA24CD}" destId="{821EECA6-B179-1C45-A667-7A6F6F903434}" srcOrd="0" destOrd="0" presId="urn:microsoft.com/office/officeart/2005/8/layout/arrow2"/>
    <dgm:cxn modelId="{8C595496-BC85-144E-94F4-5C8B0B3D2939}" type="presOf" srcId="{98C7637A-523F-6346-9DD5-E78CEF6EBBD9}" destId="{5010D2BD-7C79-FD4E-91AA-F6335152C9E6}" srcOrd="0" destOrd="0" presId="urn:microsoft.com/office/officeart/2005/8/layout/arrow2"/>
    <dgm:cxn modelId="{53D2D0BF-09AC-334F-B19F-4B18AAE5DC9F}" type="presOf" srcId="{CD344ED9-B70D-7B43-9D65-F12FAC94222A}" destId="{09F6ADC9-B8B1-CE42-BC34-AC6E2CD385F7}" srcOrd="0" destOrd="0" presId="urn:microsoft.com/office/officeart/2005/8/layout/arrow2"/>
    <dgm:cxn modelId="{06E7ACC2-49B4-584D-B95D-BD072303100B}" srcId="{F23C4628-654E-434C-8B34-90F165D7E16C}" destId="{98C7637A-523F-6346-9DD5-E78CEF6EBBD9}" srcOrd="2" destOrd="0" parTransId="{3170E271-DB06-1A47-8AAF-DE04C523A36E}" sibTransId="{5384AED9-348D-2E4E-83B4-357557AA7428}"/>
    <dgm:cxn modelId="{0DA256E3-0BFB-2E4A-925E-4EB37BFAF2A4}" srcId="{F23C4628-654E-434C-8B34-90F165D7E16C}" destId="{4AB9F7FF-9EC9-B241-8827-BDC312E0F6D9}" srcOrd="3" destOrd="0" parTransId="{B724691A-4CD6-7449-A292-6DD54F3E90AA}" sibTransId="{A474F107-E35D-8940-A954-C2AABCF9402F}"/>
    <dgm:cxn modelId="{0B10FB5F-C2BB-7C4D-AFB7-56813FA7E4C7}" type="presOf" srcId="{58EDC0C4-40FA-C34A-9710-5410C32CAB78}" destId="{76778D23-E13A-E74B-B1DF-A12E005BCCCF}" srcOrd="0" destOrd="0" presId="urn:microsoft.com/office/officeart/2005/8/layout/arrow2"/>
    <dgm:cxn modelId="{D097E28A-9316-4D4B-BD98-C6BA1294E91F}" type="presParOf" srcId="{19F583ED-AD2B-0447-B049-4FA0FD2FAC10}" destId="{7EEF6E83-5475-F649-BF65-1A831E024736}" srcOrd="0" destOrd="0" presId="urn:microsoft.com/office/officeart/2005/8/layout/arrow2"/>
    <dgm:cxn modelId="{34A36B98-5D21-004A-8FE3-DA8059E9C38C}" type="presParOf" srcId="{19F583ED-AD2B-0447-B049-4FA0FD2FAC10}" destId="{0BAE36AA-1100-3B42-AEB0-28B7021F11B6}" srcOrd="1" destOrd="0" presId="urn:microsoft.com/office/officeart/2005/8/layout/arrow2"/>
    <dgm:cxn modelId="{0151A590-87CE-534B-BB02-E4D6C9E43E15}" type="presParOf" srcId="{0BAE36AA-1100-3B42-AEB0-28B7021F11B6}" destId="{D8328272-0741-204A-A98C-0E67CB88431A}" srcOrd="0" destOrd="0" presId="urn:microsoft.com/office/officeart/2005/8/layout/arrow2"/>
    <dgm:cxn modelId="{F29A18DD-E8AF-7144-BD4A-218D18670205}" type="presParOf" srcId="{0BAE36AA-1100-3B42-AEB0-28B7021F11B6}" destId="{09F6ADC9-B8B1-CE42-BC34-AC6E2CD385F7}" srcOrd="1" destOrd="0" presId="urn:microsoft.com/office/officeart/2005/8/layout/arrow2"/>
    <dgm:cxn modelId="{18218ECF-1D37-7C46-8F94-7CEDCF7567AC}" type="presParOf" srcId="{0BAE36AA-1100-3B42-AEB0-28B7021F11B6}" destId="{EED144A9-8A2E-D240-9979-7C7D8A0C5B4D}" srcOrd="2" destOrd="0" presId="urn:microsoft.com/office/officeart/2005/8/layout/arrow2"/>
    <dgm:cxn modelId="{4FEF4D44-6488-544F-AB49-C98EC37340C4}" type="presParOf" srcId="{0BAE36AA-1100-3B42-AEB0-28B7021F11B6}" destId="{821EECA6-B179-1C45-A667-7A6F6F903434}" srcOrd="3" destOrd="0" presId="urn:microsoft.com/office/officeart/2005/8/layout/arrow2"/>
    <dgm:cxn modelId="{D7385BFB-9B37-1E4A-9BD1-7EB0A6EEE30B}" type="presParOf" srcId="{0BAE36AA-1100-3B42-AEB0-28B7021F11B6}" destId="{B5847B62-6C46-9A42-AB1A-58CAAD2AE92E}" srcOrd="4" destOrd="0" presId="urn:microsoft.com/office/officeart/2005/8/layout/arrow2"/>
    <dgm:cxn modelId="{42F9708C-4508-194F-856E-DB1C9306662C}" type="presParOf" srcId="{0BAE36AA-1100-3B42-AEB0-28B7021F11B6}" destId="{5010D2BD-7C79-FD4E-91AA-F6335152C9E6}" srcOrd="5" destOrd="0" presId="urn:microsoft.com/office/officeart/2005/8/layout/arrow2"/>
    <dgm:cxn modelId="{6B490235-1815-E54C-8632-07A6246421AE}" type="presParOf" srcId="{0BAE36AA-1100-3B42-AEB0-28B7021F11B6}" destId="{9F41445C-E6DF-1043-B076-3CFA57C8C61C}" srcOrd="6" destOrd="0" presId="urn:microsoft.com/office/officeart/2005/8/layout/arrow2"/>
    <dgm:cxn modelId="{5E31C826-F284-B84A-9E27-3CBA32579364}" type="presParOf" srcId="{0BAE36AA-1100-3B42-AEB0-28B7021F11B6}" destId="{B0D80CA5-3C44-6E4F-AB20-188FE13E7AD0}" srcOrd="7" destOrd="0" presId="urn:microsoft.com/office/officeart/2005/8/layout/arrow2"/>
    <dgm:cxn modelId="{5F2F169D-2162-9C4A-B9DB-A4177FDC2418}" type="presParOf" srcId="{0BAE36AA-1100-3B42-AEB0-28B7021F11B6}" destId="{1B160D67-B94A-7143-98BE-88B0801E72AF}" srcOrd="8" destOrd="0" presId="urn:microsoft.com/office/officeart/2005/8/layout/arrow2"/>
    <dgm:cxn modelId="{B3C3AA26-8902-6A48-A21F-7364C603F2EF}" type="presParOf" srcId="{0BAE36AA-1100-3B42-AEB0-28B7021F11B6}" destId="{76778D23-E13A-E74B-B1DF-A12E005BCCCF}"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809876-C3A7-164F-B8B4-D27258E2E42C}" type="doc">
      <dgm:prSet loTypeId="urn:microsoft.com/office/officeart/2005/8/layout/cycle6" loCatId="" qsTypeId="urn:microsoft.com/office/officeart/2005/8/quickstyle/simple4" qsCatId="simple" csTypeId="urn:microsoft.com/office/officeart/2005/8/colors/accent1_2" csCatId="accent1" phldr="1"/>
      <dgm:spPr/>
      <dgm:t>
        <a:bodyPr/>
        <a:lstStyle/>
        <a:p>
          <a:endParaRPr lang="en-US"/>
        </a:p>
      </dgm:t>
    </dgm:pt>
    <dgm:pt modelId="{0B1488BE-AB1D-D54F-B779-0B5D9B402E91}">
      <dgm:prSet phldrT="[Text]"/>
      <dgm:spPr>
        <a:solidFill>
          <a:srgbClr val="800000"/>
        </a:solidFill>
      </dgm:spPr>
      <dgm:t>
        <a:bodyPr/>
        <a:lstStyle/>
        <a:p>
          <a:r>
            <a:rPr lang="en-US" dirty="0" smtClean="0"/>
            <a:t>Engage</a:t>
          </a:r>
          <a:endParaRPr lang="en-US" dirty="0"/>
        </a:p>
      </dgm:t>
    </dgm:pt>
    <dgm:pt modelId="{37435492-3251-6449-9613-2E225199CEF6}" type="parTrans" cxnId="{E7CD5871-2B04-2B43-8E27-AD3C36C8FBF3}">
      <dgm:prSet/>
      <dgm:spPr/>
      <dgm:t>
        <a:bodyPr/>
        <a:lstStyle/>
        <a:p>
          <a:endParaRPr lang="en-US"/>
        </a:p>
      </dgm:t>
    </dgm:pt>
    <dgm:pt modelId="{3064D50D-B1F3-3845-97D2-5D7F9AC35387}" type="sibTrans" cxnId="{E7CD5871-2B04-2B43-8E27-AD3C36C8FBF3}">
      <dgm:prSet/>
      <dgm:spPr/>
      <dgm:t>
        <a:bodyPr/>
        <a:lstStyle/>
        <a:p>
          <a:endParaRPr lang="en-US"/>
        </a:p>
      </dgm:t>
    </dgm:pt>
    <dgm:pt modelId="{CDD358CC-BA0D-9643-AEA3-2E3401D7877F}">
      <dgm:prSet phldrT="[Text]"/>
      <dgm:spPr>
        <a:solidFill>
          <a:srgbClr val="800000"/>
        </a:solidFill>
      </dgm:spPr>
      <dgm:t>
        <a:bodyPr/>
        <a:lstStyle/>
        <a:p>
          <a:r>
            <a:rPr lang="en-US" dirty="0" smtClean="0"/>
            <a:t>Explore</a:t>
          </a:r>
          <a:endParaRPr lang="en-US" dirty="0"/>
        </a:p>
      </dgm:t>
    </dgm:pt>
    <dgm:pt modelId="{0D3CFCEA-C92A-5746-8A6B-7353A81C1528}" type="parTrans" cxnId="{E56EF429-36D3-7A42-8B1B-2F2B19505ED2}">
      <dgm:prSet/>
      <dgm:spPr/>
      <dgm:t>
        <a:bodyPr/>
        <a:lstStyle/>
        <a:p>
          <a:endParaRPr lang="en-US"/>
        </a:p>
      </dgm:t>
    </dgm:pt>
    <dgm:pt modelId="{D22B0739-7B36-AD45-B716-4B380BD92171}" type="sibTrans" cxnId="{E56EF429-36D3-7A42-8B1B-2F2B19505ED2}">
      <dgm:prSet/>
      <dgm:spPr/>
      <dgm:t>
        <a:bodyPr/>
        <a:lstStyle/>
        <a:p>
          <a:endParaRPr lang="en-US"/>
        </a:p>
      </dgm:t>
    </dgm:pt>
    <dgm:pt modelId="{1AB903F4-9A3B-504F-B06D-AFDD1E4FDF25}">
      <dgm:prSet phldrT="[Text]"/>
      <dgm:spPr>
        <a:solidFill>
          <a:srgbClr val="800000"/>
        </a:solidFill>
      </dgm:spPr>
      <dgm:t>
        <a:bodyPr/>
        <a:lstStyle/>
        <a:p>
          <a:r>
            <a:rPr lang="en-US" dirty="0" smtClean="0"/>
            <a:t>Explain</a:t>
          </a:r>
          <a:endParaRPr lang="en-US" dirty="0"/>
        </a:p>
      </dgm:t>
    </dgm:pt>
    <dgm:pt modelId="{3722D502-9AFB-A943-A753-49C5EF7B911A}" type="parTrans" cxnId="{671DFF2A-F454-9946-A981-991BB07B04E8}">
      <dgm:prSet/>
      <dgm:spPr/>
      <dgm:t>
        <a:bodyPr/>
        <a:lstStyle/>
        <a:p>
          <a:endParaRPr lang="en-US"/>
        </a:p>
      </dgm:t>
    </dgm:pt>
    <dgm:pt modelId="{C9A97836-1678-0D49-A2AA-3011BA4330B5}" type="sibTrans" cxnId="{671DFF2A-F454-9946-A981-991BB07B04E8}">
      <dgm:prSet/>
      <dgm:spPr/>
      <dgm:t>
        <a:bodyPr/>
        <a:lstStyle/>
        <a:p>
          <a:endParaRPr lang="en-US"/>
        </a:p>
      </dgm:t>
    </dgm:pt>
    <dgm:pt modelId="{2FBBD1E1-519F-4047-B929-EC39AB47BF8F}">
      <dgm:prSet phldrT="[Text]"/>
      <dgm:spPr>
        <a:solidFill>
          <a:srgbClr val="800000"/>
        </a:solidFill>
      </dgm:spPr>
      <dgm:t>
        <a:bodyPr/>
        <a:lstStyle/>
        <a:p>
          <a:r>
            <a:rPr lang="en-US" dirty="0" smtClean="0"/>
            <a:t>Elaborate</a:t>
          </a:r>
          <a:endParaRPr lang="en-US" dirty="0"/>
        </a:p>
      </dgm:t>
    </dgm:pt>
    <dgm:pt modelId="{8F48E277-0096-064B-93A9-C38AC8B2037B}" type="parTrans" cxnId="{265668F5-624A-9843-A011-90DE7534B0CF}">
      <dgm:prSet/>
      <dgm:spPr/>
      <dgm:t>
        <a:bodyPr/>
        <a:lstStyle/>
        <a:p>
          <a:endParaRPr lang="en-US"/>
        </a:p>
      </dgm:t>
    </dgm:pt>
    <dgm:pt modelId="{64755396-7BFB-D645-BB5F-8789B9AFC5DD}" type="sibTrans" cxnId="{265668F5-624A-9843-A011-90DE7534B0CF}">
      <dgm:prSet/>
      <dgm:spPr/>
      <dgm:t>
        <a:bodyPr/>
        <a:lstStyle/>
        <a:p>
          <a:endParaRPr lang="en-US"/>
        </a:p>
      </dgm:t>
    </dgm:pt>
    <dgm:pt modelId="{9AD85FA3-737C-5144-AFE6-8FD7820D803E}">
      <dgm:prSet phldrT="[Text]"/>
      <dgm:spPr>
        <a:solidFill>
          <a:srgbClr val="800000"/>
        </a:solidFill>
      </dgm:spPr>
      <dgm:t>
        <a:bodyPr/>
        <a:lstStyle/>
        <a:p>
          <a:r>
            <a:rPr lang="en-US" dirty="0" smtClean="0"/>
            <a:t>Evaluate</a:t>
          </a:r>
          <a:endParaRPr lang="en-US" dirty="0"/>
        </a:p>
      </dgm:t>
    </dgm:pt>
    <dgm:pt modelId="{C9463B69-21BB-2E4A-A1B1-93775F241BC9}" type="parTrans" cxnId="{8681B3C8-2743-F548-B68F-45BD3BA1E362}">
      <dgm:prSet/>
      <dgm:spPr/>
      <dgm:t>
        <a:bodyPr/>
        <a:lstStyle/>
        <a:p>
          <a:endParaRPr lang="en-US"/>
        </a:p>
      </dgm:t>
    </dgm:pt>
    <dgm:pt modelId="{EE27B635-58D5-534A-94D9-8405CA5D75D0}" type="sibTrans" cxnId="{8681B3C8-2743-F548-B68F-45BD3BA1E362}">
      <dgm:prSet/>
      <dgm:spPr/>
      <dgm:t>
        <a:bodyPr/>
        <a:lstStyle/>
        <a:p>
          <a:endParaRPr lang="en-US"/>
        </a:p>
      </dgm:t>
    </dgm:pt>
    <dgm:pt modelId="{42C579ED-5D85-1341-A3A5-55AA370DEF09}" type="pres">
      <dgm:prSet presAssocID="{8C809876-C3A7-164F-B8B4-D27258E2E42C}" presName="cycle" presStyleCnt="0">
        <dgm:presLayoutVars>
          <dgm:dir/>
          <dgm:resizeHandles val="exact"/>
        </dgm:presLayoutVars>
      </dgm:prSet>
      <dgm:spPr/>
      <dgm:t>
        <a:bodyPr/>
        <a:lstStyle/>
        <a:p>
          <a:endParaRPr lang="en-US"/>
        </a:p>
      </dgm:t>
    </dgm:pt>
    <dgm:pt modelId="{D4230BA9-72AC-B641-9286-E999AEC8DC19}" type="pres">
      <dgm:prSet presAssocID="{0B1488BE-AB1D-D54F-B779-0B5D9B402E91}" presName="node" presStyleLbl="node1" presStyleIdx="0" presStyleCnt="5">
        <dgm:presLayoutVars>
          <dgm:bulletEnabled val="1"/>
        </dgm:presLayoutVars>
      </dgm:prSet>
      <dgm:spPr/>
      <dgm:t>
        <a:bodyPr/>
        <a:lstStyle/>
        <a:p>
          <a:endParaRPr lang="en-US"/>
        </a:p>
      </dgm:t>
    </dgm:pt>
    <dgm:pt modelId="{18E03282-6727-4F4B-91ED-AE8B531C8608}" type="pres">
      <dgm:prSet presAssocID="{0B1488BE-AB1D-D54F-B779-0B5D9B402E91}" presName="spNode" presStyleCnt="0"/>
      <dgm:spPr/>
    </dgm:pt>
    <dgm:pt modelId="{529F28B8-9B39-A54F-B375-EB3887D1C85D}" type="pres">
      <dgm:prSet presAssocID="{3064D50D-B1F3-3845-97D2-5D7F9AC35387}" presName="sibTrans" presStyleLbl="sibTrans1D1" presStyleIdx="0" presStyleCnt="5"/>
      <dgm:spPr/>
      <dgm:t>
        <a:bodyPr/>
        <a:lstStyle/>
        <a:p>
          <a:endParaRPr lang="en-US"/>
        </a:p>
      </dgm:t>
    </dgm:pt>
    <dgm:pt modelId="{CDEBEE2B-3ACE-B441-A166-364BB8F07FF1}" type="pres">
      <dgm:prSet presAssocID="{CDD358CC-BA0D-9643-AEA3-2E3401D7877F}" presName="node" presStyleLbl="node1" presStyleIdx="1" presStyleCnt="5">
        <dgm:presLayoutVars>
          <dgm:bulletEnabled val="1"/>
        </dgm:presLayoutVars>
      </dgm:prSet>
      <dgm:spPr/>
      <dgm:t>
        <a:bodyPr/>
        <a:lstStyle/>
        <a:p>
          <a:endParaRPr lang="en-US"/>
        </a:p>
      </dgm:t>
    </dgm:pt>
    <dgm:pt modelId="{847A2432-566C-7748-8036-02B767AF5F91}" type="pres">
      <dgm:prSet presAssocID="{CDD358CC-BA0D-9643-AEA3-2E3401D7877F}" presName="spNode" presStyleCnt="0"/>
      <dgm:spPr/>
    </dgm:pt>
    <dgm:pt modelId="{F56EB9A9-78E3-924E-A7F1-6ABACD62F598}" type="pres">
      <dgm:prSet presAssocID="{D22B0739-7B36-AD45-B716-4B380BD92171}" presName="sibTrans" presStyleLbl="sibTrans1D1" presStyleIdx="1" presStyleCnt="5"/>
      <dgm:spPr/>
      <dgm:t>
        <a:bodyPr/>
        <a:lstStyle/>
        <a:p>
          <a:endParaRPr lang="en-US"/>
        </a:p>
      </dgm:t>
    </dgm:pt>
    <dgm:pt modelId="{A33FF15D-7EC2-A646-97D6-854E743C1279}" type="pres">
      <dgm:prSet presAssocID="{1AB903F4-9A3B-504F-B06D-AFDD1E4FDF25}" presName="node" presStyleLbl="node1" presStyleIdx="2" presStyleCnt="5">
        <dgm:presLayoutVars>
          <dgm:bulletEnabled val="1"/>
        </dgm:presLayoutVars>
      </dgm:prSet>
      <dgm:spPr/>
      <dgm:t>
        <a:bodyPr/>
        <a:lstStyle/>
        <a:p>
          <a:endParaRPr lang="en-US"/>
        </a:p>
      </dgm:t>
    </dgm:pt>
    <dgm:pt modelId="{3F66D03E-A352-BB4E-8DEF-B87F56714619}" type="pres">
      <dgm:prSet presAssocID="{1AB903F4-9A3B-504F-B06D-AFDD1E4FDF25}" presName="spNode" presStyleCnt="0"/>
      <dgm:spPr/>
    </dgm:pt>
    <dgm:pt modelId="{24BDE18B-B43E-154C-A605-1A31197F14AC}" type="pres">
      <dgm:prSet presAssocID="{C9A97836-1678-0D49-A2AA-3011BA4330B5}" presName="sibTrans" presStyleLbl="sibTrans1D1" presStyleIdx="2" presStyleCnt="5"/>
      <dgm:spPr/>
      <dgm:t>
        <a:bodyPr/>
        <a:lstStyle/>
        <a:p>
          <a:endParaRPr lang="en-US"/>
        </a:p>
      </dgm:t>
    </dgm:pt>
    <dgm:pt modelId="{026AABC3-D34C-CE49-93BA-53B61EE1AB3E}" type="pres">
      <dgm:prSet presAssocID="{2FBBD1E1-519F-4047-B929-EC39AB47BF8F}" presName="node" presStyleLbl="node1" presStyleIdx="3" presStyleCnt="5">
        <dgm:presLayoutVars>
          <dgm:bulletEnabled val="1"/>
        </dgm:presLayoutVars>
      </dgm:prSet>
      <dgm:spPr/>
      <dgm:t>
        <a:bodyPr/>
        <a:lstStyle/>
        <a:p>
          <a:endParaRPr lang="en-US"/>
        </a:p>
      </dgm:t>
    </dgm:pt>
    <dgm:pt modelId="{940C799C-2B12-9543-B302-83AA3284F21B}" type="pres">
      <dgm:prSet presAssocID="{2FBBD1E1-519F-4047-B929-EC39AB47BF8F}" presName="spNode" presStyleCnt="0"/>
      <dgm:spPr/>
    </dgm:pt>
    <dgm:pt modelId="{5E166160-FBE4-194F-9571-6BB673D89010}" type="pres">
      <dgm:prSet presAssocID="{64755396-7BFB-D645-BB5F-8789B9AFC5DD}" presName="sibTrans" presStyleLbl="sibTrans1D1" presStyleIdx="3" presStyleCnt="5"/>
      <dgm:spPr/>
      <dgm:t>
        <a:bodyPr/>
        <a:lstStyle/>
        <a:p>
          <a:endParaRPr lang="en-US"/>
        </a:p>
      </dgm:t>
    </dgm:pt>
    <dgm:pt modelId="{1720C85C-C573-2042-B3CC-1A00FE371C88}" type="pres">
      <dgm:prSet presAssocID="{9AD85FA3-737C-5144-AFE6-8FD7820D803E}" presName="node" presStyleLbl="node1" presStyleIdx="4" presStyleCnt="5">
        <dgm:presLayoutVars>
          <dgm:bulletEnabled val="1"/>
        </dgm:presLayoutVars>
      </dgm:prSet>
      <dgm:spPr/>
      <dgm:t>
        <a:bodyPr/>
        <a:lstStyle/>
        <a:p>
          <a:endParaRPr lang="en-US"/>
        </a:p>
      </dgm:t>
    </dgm:pt>
    <dgm:pt modelId="{BEF45242-5983-3943-98DB-0AD8661C0B49}" type="pres">
      <dgm:prSet presAssocID="{9AD85FA3-737C-5144-AFE6-8FD7820D803E}" presName="spNode" presStyleCnt="0"/>
      <dgm:spPr/>
    </dgm:pt>
    <dgm:pt modelId="{A2386FA3-098D-5342-9F18-F5F8C0AC3252}" type="pres">
      <dgm:prSet presAssocID="{EE27B635-58D5-534A-94D9-8405CA5D75D0}" presName="sibTrans" presStyleLbl="sibTrans1D1" presStyleIdx="4" presStyleCnt="5"/>
      <dgm:spPr/>
      <dgm:t>
        <a:bodyPr/>
        <a:lstStyle/>
        <a:p>
          <a:endParaRPr lang="en-US"/>
        </a:p>
      </dgm:t>
    </dgm:pt>
  </dgm:ptLst>
  <dgm:cxnLst>
    <dgm:cxn modelId="{462A5DBF-AB7F-0341-83C4-D848B82475A6}" type="presOf" srcId="{3064D50D-B1F3-3845-97D2-5D7F9AC35387}" destId="{529F28B8-9B39-A54F-B375-EB3887D1C85D}" srcOrd="0" destOrd="0" presId="urn:microsoft.com/office/officeart/2005/8/layout/cycle6"/>
    <dgm:cxn modelId="{500B59D9-9380-3F48-9046-1E17D1EF6458}" type="presOf" srcId="{2FBBD1E1-519F-4047-B929-EC39AB47BF8F}" destId="{026AABC3-D34C-CE49-93BA-53B61EE1AB3E}" srcOrd="0" destOrd="0" presId="urn:microsoft.com/office/officeart/2005/8/layout/cycle6"/>
    <dgm:cxn modelId="{E56EF429-36D3-7A42-8B1B-2F2B19505ED2}" srcId="{8C809876-C3A7-164F-B8B4-D27258E2E42C}" destId="{CDD358CC-BA0D-9643-AEA3-2E3401D7877F}" srcOrd="1" destOrd="0" parTransId="{0D3CFCEA-C92A-5746-8A6B-7353A81C1528}" sibTransId="{D22B0739-7B36-AD45-B716-4B380BD92171}"/>
    <dgm:cxn modelId="{66EAD4BE-E585-A840-A418-500200D01B67}" type="presOf" srcId="{CDD358CC-BA0D-9643-AEA3-2E3401D7877F}" destId="{CDEBEE2B-3ACE-B441-A166-364BB8F07FF1}" srcOrd="0" destOrd="0" presId="urn:microsoft.com/office/officeart/2005/8/layout/cycle6"/>
    <dgm:cxn modelId="{8681B3C8-2743-F548-B68F-45BD3BA1E362}" srcId="{8C809876-C3A7-164F-B8B4-D27258E2E42C}" destId="{9AD85FA3-737C-5144-AFE6-8FD7820D803E}" srcOrd="4" destOrd="0" parTransId="{C9463B69-21BB-2E4A-A1B1-93775F241BC9}" sibTransId="{EE27B635-58D5-534A-94D9-8405CA5D75D0}"/>
    <dgm:cxn modelId="{424AE00E-B766-9E49-8C93-5BCE5263A524}" type="presOf" srcId="{8C809876-C3A7-164F-B8B4-D27258E2E42C}" destId="{42C579ED-5D85-1341-A3A5-55AA370DEF09}" srcOrd="0" destOrd="0" presId="urn:microsoft.com/office/officeart/2005/8/layout/cycle6"/>
    <dgm:cxn modelId="{066F479E-95B3-4149-8960-824F1744B754}" type="presOf" srcId="{EE27B635-58D5-534A-94D9-8405CA5D75D0}" destId="{A2386FA3-098D-5342-9F18-F5F8C0AC3252}" srcOrd="0" destOrd="0" presId="urn:microsoft.com/office/officeart/2005/8/layout/cycle6"/>
    <dgm:cxn modelId="{E7CD5871-2B04-2B43-8E27-AD3C36C8FBF3}" srcId="{8C809876-C3A7-164F-B8B4-D27258E2E42C}" destId="{0B1488BE-AB1D-D54F-B779-0B5D9B402E91}" srcOrd="0" destOrd="0" parTransId="{37435492-3251-6449-9613-2E225199CEF6}" sibTransId="{3064D50D-B1F3-3845-97D2-5D7F9AC35387}"/>
    <dgm:cxn modelId="{9C70FF2F-776B-8843-A9C7-02CAB356145D}" type="presOf" srcId="{C9A97836-1678-0D49-A2AA-3011BA4330B5}" destId="{24BDE18B-B43E-154C-A605-1A31197F14AC}" srcOrd="0" destOrd="0" presId="urn:microsoft.com/office/officeart/2005/8/layout/cycle6"/>
    <dgm:cxn modelId="{671DFF2A-F454-9946-A981-991BB07B04E8}" srcId="{8C809876-C3A7-164F-B8B4-D27258E2E42C}" destId="{1AB903F4-9A3B-504F-B06D-AFDD1E4FDF25}" srcOrd="2" destOrd="0" parTransId="{3722D502-9AFB-A943-A753-49C5EF7B911A}" sibTransId="{C9A97836-1678-0D49-A2AA-3011BA4330B5}"/>
    <dgm:cxn modelId="{FC5B4538-5BD3-6244-B62D-94D66D95DA7C}" type="presOf" srcId="{64755396-7BFB-D645-BB5F-8789B9AFC5DD}" destId="{5E166160-FBE4-194F-9571-6BB673D89010}" srcOrd="0" destOrd="0" presId="urn:microsoft.com/office/officeart/2005/8/layout/cycle6"/>
    <dgm:cxn modelId="{2D718FB6-8FD3-E340-8E52-9925D7E50964}" type="presOf" srcId="{D22B0739-7B36-AD45-B716-4B380BD92171}" destId="{F56EB9A9-78E3-924E-A7F1-6ABACD62F598}" srcOrd="0" destOrd="0" presId="urn:microsoft.com/office/officeart/2005/8/layout/cycle6"/>
    <dgm:cxn modelId="{265668F5-624A-9843-A011-90DE7534B0CF}" srcId="{8C809876-C3A7-164F-B8B4-D27258E2E42C}" destId="{2FBBD1E1-519F-4047-B929-EC39AB47BF8F}" srcOrd="3" destOrd="0" parTransId="{8F48E277-0096-064B-93A9-C38AC8B2037B}" sibTransId="{64755396-7BFB-D645-BB5F-8789B9AFC5DD}"/>
    <dgm:cxn modelId="{DA1C531B-EFDC-594A-98E2-43F339BEBBEC}" type="presOf" srcId="{0B1488BE-AB1D-D54F-B779-0B5D9B402E91}" destId="{D4230BA9-72AC-B641-9286-E999AEC8DC19}" srcOrd="0" destOrd="0" presId="urn:microsoft.com/office/officeart/2005/8/layout/cycle6"/>
    <dgm:cxn modelId="{C70CA81B-D72C-394F-8E4C-BFA51C6774AC}" type="presOf" srcId="{1AB903F4-9A3B-504F-B06D-AFDD1E4FDF25}" destId="{A33FF15D-7EC2-A646-97D6-854E743C1279}" srcOrd="0" destOrd="0" presId="urn:microsoft.com/office/officeart/2005/8/layout/cycle6"/>
    <dgm:cxn modelId="{EA1387D7-7D60-4E44-BB1E-6E5CFBAC8BB2}" type="presOf" srcId="{9AD85FA3-737C-5144-AFE6-8FD7820D803E}" destId="{1720C85C-C573-2042-B3CC-1A00FE371C88}" srcOrd="0" destOrd="0" presId="urn:microsoft.com/office/officeart/2005/8/layout/cycle6"/>
    <dgm:cxn modelId="{9B50E94E-4B57-7749-BCB5-506CCC8C5AF7}" type="presParOf" srcId="{42C579ED-5D85-1341-A3A5-55AA370DEF09}" destId="{D4230BA9-72AC-B641-9286-E999AEC8DC19}" srcOrd="0" destOrd="0" presId="urn:microsoft.com/office/officeart/2005/8/layout/cycle6"/>
    <dgm:cxn modelId="{B11C201A-71EA-DB4B-81BB-96C3DAC58CAB}" type="presParOf" srcId="{42C579ED-5D85-1341-A3A5-55AA370DEF09}" destId="{18E03282-6727-4F4B-91ED-AE8B531C8608}" srcOrd="1" destOrd="0" presId="urn:microsoft.com/office/officeart/2005/8/layout/cycle6"/>
    <dgm:cxn modelId="{F50270DA-394B-B241-92D1-BAE979F58D88}" type="presParOf" srcId="{42C579ED-5D85-1341-A3A5-55AA370DEF09}" destId="{529F28B8-9B39-A54F-B375-EB3887D1C85D}" srcOrd="2" destOrd="0" presId="urn:microsoft.com/office/officeart/2005/8/layout/cycle6"/>
    <dgm:cxn modelId="{26F697F5-D50B-894F-B3D5-74D1DA614F32}" type="presParOf" srcId="{42C579ED-5D85-1341-A3A5-55AA370DEF09}" destId="{CDEBEE2B-3ACE-B441-A166-364BB8F07FF1}" srcOrd="3" destOrd="0" presId="urn:microsoft.com/office/officeart/2005/8/layout/cycle6"/>
    <dgm:cxn modelId="{FCC9AB4A-2A12-3847-AB88-B6DCF504B2C5}" type="presParOf" srcId="{42C579ED-5D85-1341-A3A5-55AA370DEF09}" destId="{847A2432-566C-7748-8036-02B767AF5F91}" srcOrd="4" destOrd="0" presId="urn:microsoft.com/office/officeart/2005/8/layout/cycle6"/>
    <dgm:cxn modelId="{4B6609C0-C4A9-514E-AB6C-C33924A54B41}" type="presParOf" srcId="{42C579ED-5D85-1341-A3A5-55AA370DEF09}" destId="{F56EB9A9-78E3-924E-A7F1-6ABACD62F598}" srcOrd="5" destOrd="0" presId="urn:microsoft.com/office/officeart/2005/8/layout/cycle6"/>
    <dgm:cxn modelId="{9C4057F1-E6EF-B644-BDE3-47D276CDDFD3}" type="presParOf" srcId="{42C579ED-5D85-1341-A3A5-55AA370DEF09}" destId="{A33FF15D-7EC2-A646-97D6-854E743C1279}" srcOrd="6" destOrd="0" presId="urn:microsoft.com/office/officeart/2005/8/layout/cycle6"/>
    <dgm:cxn modelId="{A6818C8B-3855-694A-88F3-B57B07768811}" type="presParOf" srcId="{42C579ED-5D85-1341-A3A5-55AA370DEF09}" destId="{3F66D03E-A352-BB4E-8DEF-B87F56714619}" srcOrd="7" destOrd="0" presId="urn:microsoft.com/office/officeart/2005/8/layout/cycle6"/>
    <dgm:cxn modelId="{A0CABB68-658F-CA4A-AB58-ED84A3C31E34}" type="presParOf" srcId="{42C579ED-5D85-1341-A3A5-55AA370DEF09}" destId="{24BDE18B-B43E-154C-A605-1A31197F14AC}" srcOrd="8" destOrd="0" presId="urn:microsoft.com/office/officeart/2005/8/layout/cycle6"/>
    <dgm:cxn modelId="{B736EC74-FD88-D942-A672-C031331C7E6C}" type="presParOf" srcId="{42C579ED-5D85-1341-A3A5-55AA370DEF09}" destId="{026AABC3-D34C-CE49-93BA-53B61EE1AB3E}" srcOrd="9" destOrd="0" presId="urn:microsoft.com/office/officeart/2005/8/layout/cycle6"/>
    <dgm:cxn modelId="{4632C0C5-3A54-4E4C-8548-C28EB23BDC0B}" type="presParOf" srcId="{42C579ED-5D85-1341-A3A5-55AA370DEF09}" destId="{940C799C-2B12-9543-B302-83AA3284F21B}" srcOrd="10" destOrd="0" presId="urn:microsoft.com/office/officeart/2005/8/layout/cycle6"/>
    <dgm:cxn modelId="{7A2C9B9A-E7A9-EC47-88C5-98D7B4EEFE42}" type="presParOf" srcId="{42C579ED-5D85-1341-A3A5-55AA370DEF09}" destId="{5E166160-FBE4-194F-9571-6BB673D89010}" srcOrd="11" destOrd="0" presId="urn:microsoft.com/office/officeart/2005/8/layout/cycle6"/>
    <dgm:cxn modelId="{97ADC031-6B6F-3740-B2E0-E25BC5886924}" type="presParOf" srcId="{42C579ED-5D85-1341-A3A5-55AA370DEF09}" destId="{1720C85C-C573-2042-B3CC-1A00FE371C88}" srcOrd="12" destOrd="0" presId="urn:microsoft.com/office/officeart/2005/8/layout/cycle6"/>
    <dgm:cxn modelId="{90B94717-2AB9-DB42-B48A-98A80E54C3B4}" type="presParOf" srcId="{42C579ED-5D85-1341-A3A5-55AA370DEF09}" destId="{BEF45242-5983-3943-98DB-0AD8661C0B49}" srcOrd="13" destOrd="0" presId="urn:microsoft.com/office/officeart/2005/8/layout/cycle6"/>
    <dgm:cxn modelId="{13943134-9C98-AB47-A3A7-65DB6B7463AF}" type="presParOf" srcId="{42C579ED-5D85-1341-A3A5-55AA370DEF09}" destId="{A2386FA3-098D-5342-9F18-F5F8C0AC3252}"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090C7A-19B2-2443-BF69-3C9C76BCD6FF}" type="doc">
      <dgm:prSet loTypeId="urn:microsoft.com/office/officeart/2005/8/layout/process1" loCatId="" qsTypeId="urn:microsoft.com/office/officeart/2005/8/quickstyle/simple4" qsCatId="simple" csTypeId="urn:microsoft.com/office/officeart/2005/8/colors/accent1_2" csCatId="accent1" phldr="1"/>
      <dgm:spPr/>
    </dgm:pt>
    <dgm:pt modelId="{ED59AAEB-82EC-AF40-B34F-1E40BD75C5A2}">
      <dgm:prSet phldrT="[Text]"/>
      <dgm:spPr>
        <a:solidFill>
          <a:srgbClr val="800000"/>
        </a:solidFill>
      </dgm:spPr>
      <dgm:t>
        <a:bodyPr/>
        <a:lstStyle/>
        <a:p>
          <a:r>
            <a:rPr lang="en-US" dirty="0" smtClean="0"/>
            <a:t>Created  curriculum</a:t>
          </a:r>
          <a:endParaRPr lang="en-US" dirty="0"/>
        </a:p>
      </dgm:t>
    </dgm:pt>
    <dgm:pt modelId="{D800DDF1-A024-BC4D-AA1B-FC26B045DD92}" type="parTrans" cxnId="{2BA2941E-B15B-EC41-B3C4-BF900D025208}">
      <dgm:prSet/>
      <dgm:spPr/>
      <dgm:t>
        <a:bodyPr/>
        <a:lstStyle/>
        <a:p>
          <a:endParaRPr lang="en-US"/>
        </a:p>
      </dgm:t>
    </dgm:pt>
    <dgm:pt modelId="{ACE92E39-9FEC-FB4B-B53F-72C45B69C677}" type="sibTrans" cxnId="{2BA2941E-B15B-EC41-B3C4-BF900D025208}">
      <dgm:prSet/>
      <dgm:spPr/>
      <dgm:t>
        <a:bodyPr/>
        <a:lstStyle/>
        <a:p>
          <a:endParaRPr lang="en-US"/>
        </a:p>
      </dgm:t>
    </dgm:pt>
    <dgm:pt modelId="{24F155E8-A6CC-FC4D-B1D4-FDB0FE4D5462}">
      <dgm:prSet phldrT="[Text]"/>
      <dgm:spPr>
        <a:solidFill>
          <a:srgbClr val="800000"/>
        </a:solidFill>
      </dgm:spPr>
      <dgm:t>
        <a:bodyPr/>
        <a:lstStyle/>
        <a:p>
          <a:r>
            <a:rPr lang="en-US" dirty="0" smtClean="0"/>
            <a:t>Classroom Integration</a:t>
          </a:r>
          <a:endParaRPr lang="en-US" dirty="0"/>
        </a:p>
      </dgm:t>
    </dgm:pt>
    <dgm:pt modelId="{E18B244C-DFB0-BF48-9E44-906CD35821C8}" type="parTrans" cxnId="{4E1C0770-0600-664A-B5C6-AF8C69FC4575}">
      <dgm:prSet/>
      <dgm:spPr/>
      <dgm:t>
        <a:bodyPr/>
        <a:lstStyle/>
        <a:p>
          <a:endParaRPr lang="en-US"/>
        </a:p>
      </dgm:t>
    </dgm:pt>
    <dgm:pt modelId="{70292806-633E-734F-B93D-513A907AE97F}" type="sibTrans" cxnId="{4E1C0770-0600-664A-B5C6-AF8C69FC4575}">
      <dgm:prSet/>
      <dgm:spPr/>
      <dgm:t>
        <a:bodyPr/>
        <a:lstStyle/>
        <a:p>
          <a:endParaRPr lang="en-US"/>
        </a:p>
      </dgm:t>
    </dgm:pt>
    <dgm:pt modelId="{DBB2E929-23FF-0341-BD36-F8435063E96D}">
      <dgm:prSet phldrT="[Text]"/>
      <dgm:spPr>
        <a:solidFill>
          <a:srgbClr val="800000"/>
        </a:solidFill>
      </dgm:spPr>
      <dgm:t>
        <a:bodyPr/>
        <a:lstStyle/>
        <a:p>
          <a:r>
            <a:rPr lang="en-US" dirty="0" smtClean="0"/>
            <a:t>Created modules</a:t>
          </a:r>
          <a:endParaRPr lang="en-US" dirty="0"/>
        </a:p>
      </dgm:t>
    </dgm:pt>
    <dgm:pt modelId="{3FAC8477-3B76-074D-8458-E1C1BDFEC91A}" type="parTrans" cxnId="{565BE98B-521F-7E44-9B07-E8162C52619B}">
      <dgm:prSet/>
      <dgm:spPr/>
      <dgm:t>
        <a:bodyPr/>
        <a:lstStyle/>
        <a:p>
          <a:endParaRPr lang="en-US"/>
        </a:p>
      </dgm:t>
    </dgm:pt>
    <dgm:pt modelId="{BA2A7862-AB98-7E40-ABBD-29366D80780C}" type="sibTrans" cxnId="{565BE98B-521F-7E44-9B07-E8162C52619B}">
      <dgm:prSet/>
      <dgm:spPr/>
      <dgm:t>
        <a:bodyPr/>
        <a:lstStyle/>
        <a:p>
          <a:endParaRPr lang="en-US"/>
        </a:p>
      </dgm:t>
    </dgm:pt>
    <dgm:pt modelId="{8EC5B26F-626F-8149-AECB-48632F0EE49C}" type="pres">
      <dgm:prSet presAssocID="{A7090C7A-19B2-2443-BF69-3C9C76BCD6FF}" presName="Name0" presStyleCnt="0">
        <dgm:presLayoutVars>
          <dgm:dir/>
          <dgm:resizeHandles val="exact"/>
        </dgm:presLayoutVars>
      </dgm:prSet>
      <dgm:spPr/>
    </dgm:pt>
    <dgm:pt modelId="{8F4FCF55-C3D7-E941-BE88-DEA7873FDF69}" type="pres">
      <dgm:prSet presAssocID="{ED59AAEB-82EC-AF40-B34F-1E40BD75C5A2}" presName="node" presStyleLbl="node1" presStyleIdx="0" presStyleCnt="3">
        <dgm:presLayoutVars>
          <dgm:bulletEnabled val="1"/>
        </dgm:presLayoutVars>
      </dgm:prSet>
      <dgm:spPr/>
      <dgm:t>
        <a:bodyPr/>
        <a:lstStyle/>
        <a:p>
          <a:endParaRPr lang="en-US"/>
        </a:p>
      </dgm:t>
    </dgm:pt>
    <dgm:pt modelId="{F551005D-280B-424C-A15A-BB851FA41424}" type="pres">
      <dgm:prSet presAssocID="{ACE92E39-9FEC-FB4B-B53F-72C45B69C677}" presName="sibTrans" presStyleLbl="sibTrans2D1" presStyleIdx="0" presStyleCnt="2"/>
      <dgm:spPr/>
      <dgm:t>
        <a:bodyPr/>
        <a:lstStyle/>
        <a:p>
          <a:endParaRPr lang="en-US"/>
        </a:p>
      </dgm:t>
    </dgm:pt>
    <dgm:pt modelId="{A8D5AF02-F96E-D04E-91BE-D088931B27ED}" type="pres">
      <dgm:prSet presAssocID="{ACE92E39-9FEC-FB4B-B53F-72C45B69C677}" presName="connectorText" presStyleLbl="sibTrans2D1" presStyleIdx="0" presStyleCnt="2"/>
      <dgm:spPr/>
      <dgm:t>
        <a:bodyPr/>
        <a:lstStyle/>
        <a:p>
          <a:endParaRPr lang="en-US"/>
        </a:p>
      </dgm:t>
    </dgm:pt>
    <dgm:pt modelId="{684C8898-C475-EC41-B29D-D4E3497EC9CA}" type="pres">
      <dgm:prSet presAssocID="{24F155E8-A6CC-FC4D-B1D4-FDB0FE4D5462}" presName="node" presStyleLbl="node1" presStyleIdx="1" presStyleCnt="3">
        <dgm:presLayoutVars>
          <dgm:bulletEnabled val="1"/>
        </dgm:presLayoutVars>
      </dgm:prSet>
      <dgm:spPr/>
      <dgm:t>
        <a:bodyPr/>
        <a:lstStyle/>
        <a:p>
          <a:endParaRPr lang="en-US"/>
        </a:p>
      </dgm:t>
    </dgm:pt>
    <dgm:pt modelId="{CEBBB4FA-118F-9A45-8E16-9D358EA394A2}" type="pres">
      <dgm:prSet presAssocID="{70292806-633E-734F-B93D-513A907AE97F}" presName="sibTrans" presStyleLbl="sibTrans2D1" presStyleIdx="1" presStyleCnt="2"/>
      <dgm:spPr/>
      <dgm:t>
        <a:bodyPr/>
        <a:lstStyle/>
        <a:p>
          <a:endParaRPr lang="en-US"/>
        </a:p>
      </dgm:t>
    </dgm:pt>
    <dgm:pt modelId="{17E699A8-D4B0-2440-BD18-5999953EB6BB}" type="pres">
      <dgm:prSet presAssocID="{70292806-633E-734F-B93D-513A907AE97F}" presName="connectorText" presStyleLbl="sibTrans2D1" presStyleIdx="1" presStyleCnt="2"/>
      <dgm:spPr/>
      <dgm:t>
        <a:bodyPr/>
        <a:lstStyle/>
        <a:p>
          <a:endParaRPr lang="en-US"/>
        </a:p>
      </dgm:t>
    </dgm:pt>
    <dgm:pt modelId="{1C3A5404-7E6F-7F46-A372-1247DDDDBB60}" type="pres">
      <dgm:prSet presAssocID="{DBB2E929-23FF-0341-BD36-F8435063E96D}" presName="node" presStyleLbl="node1" presStyleIdx="2" presStyleCnt="3">
        <dgm:presLayoutVars>
          <dgm:bulletEnabled val="1"/>
        </dgm:presLayoutVars>
      </dgm:prSet>
      <dgm:spPr/>
      <dgm:t>
        <a:bodyPr/>
        <a:lstStyle/>
        <a:p>
          <a:endParaRPr lang="en-US"/>
        </a:p>
      </dgm:t>
    </dgm:pt>
  </dgm:ptLst>
  <dgm:cxnLst>
    <dgm:cxn modelId="{56B45E1B-9B4E-AF48-833E-D91DBCB1E371}" type="presOf" srcId="{DBB2E929-23FF-0341-BD36-F8435063E96D}" destId="{1C3A5404-7E6F-7F46-A372-1247DDDDBB60}" srcOrd="0" destOrd="0" presId="urn:microsoft.com/office/officeart/2005/8/layout/process1"/>
    <dgm:cxn modelId="{6C885411-E33A-5443-B281-61F2486776E3}" type="presOf" srcId="{A7090C7A-19B2-2443-BF69-3C9C76BCD6FF}" destId="{8EC5B26F-626F-8149-AECB-48632F0EE49C}" srcOrd="0" destOrd="0" presId="urn:microsoft.com/office/officeart/2005/8/layout/process1"/>
    <dgm:cxn modelId="{EF58F4CB-10D2-114F-AF52-29D9F04DEA3E}" type="presOf" srcId="{24F155E8-A6CC-FC4D-B1D4-FDB0FE4D5462}" destId="{684C8898-C475-EC41-B29D-D4E3497EC9CA}" srcOrd="0" destOrd="0" presId="urn:microsoft.com/office/officeart/2005/8/layout/process1"/>
    <dgm:cxn modelId="{BF77228B-D4EC-9344-899D-23C1B1F1250A}" type="presOf" srcId="{ACE92E39-9FEC-FB4B-B53F-72C45B69C677}" destId="{A8D5AF02-F96E-D04E-91BE-D088931B27ED}" srcOrd="1" destOrd="0" presId="urn:microsoft.com/office/officeart/2005/8/layout/process1"/>
    <dgm:cxn modelId="{4E1C0770-0600-664A-B5C6-AF8C69FC4575}" srcId="{A7090C7A-19B2-2443-BF69-3C9C76BCD6FF}" destId="{24F155E8-A6CC-FC4D-B1D4-FDB0FE4D5462}" srcOrd="1" destOrd="0" parTransId="{E18B244C-DFB0-BF48-9E44-906CD35821C8}" sibTransId="{70292806-633E-734F-B93D-513A907AE97F}"/>
    <dgm:cxn modelId="{25941DA8-33DB-6B4F-870F-263FE3D1FA38}" type="presOf" srcId="{ACE92E39-9FEC-FB4B-B53F-72C45B69C677}" destId="{F551005D-280B-424C-A15A-BB851FA41424}" srcOrd="0" destOrd="0" presId="urn:microsoft.com/office/officeart/2005/8/layout/process1"/>
    <dgm:cxn modelId="{D7FE16D1-97DD-E440-918C-CC6C0B3E86AF}" type="presOf" srcId="{70292806-633E-734F-B93D-513A907AE97F}" destId="{CEBBB4FA-118F-9A45-8E16-9D358EA394A2}" srcOrd="0" destOrd="0" presId="urn:microsoft.com/office/officeart/2005/8/layout/process1"/>
    <dgm:cxn modelId="{DF50CC58-812D-A846-BCF8-8E04082B0EB2}" type="presOf" srcId="{70292806-633E-734F-B93D-513A907AE97F}" destId="{17E699A8-D4B0-2440-BD18-5999953EB6BB}" srcOrd="1" destOrd="0" presId="urn:microsoft.com/office/officeart/2005/8/layout/process1"/>
    <dgm:cxn modelId="{9650DFF3-9947-4F4E-A4B0-A6540DD2B21E}" type="presOf" srcId="{ED59AAEB-82EC-AF40-B34F-1E40BD75C5A2}" destId="{8F4FCF55-C3D7-E941-BE88-DEA7873FDF69}" srcOrd="0" destOrd="0" presId="urn:microsoft.com/office/officeart/2005/8/layout/process1"/>
    <dgm:cxn modelId="{565BE98B-521F-7E44-9B07-E8162C52619B}" srcId="{A7090C7A-19B2-2443-BF69-3C9C76BCD6FF}" destId="{DBB2E929-23FF-0341-BD36-F8435063E96D}" srcOrd="2" destOrd="0" parTransId="{3FAC8477-3B76-074D-8458-E1C1BDFEC91A}" sibTransId="{BA2A7862-AB98-7E40-ABBD-29366D80780C}"/>
    <dgm:cxn modelId="{2BA2941E-B15B-EC41-B3C4-BF900D025208}" srcId="{A7090C7A-19B2-2443-BF69-3C9C76BCD6FF}" destId="{ED59AAEB-82EC-AF40-B34F-1E40BD75C5A2}" srcOrd="0" destOrd="0" parTransId="{D800DDF1-A024-BC4D-AA1B-FC26B045DD92}" sibTransId="{ACE92E39-9FEC-FB4B-B53F-72C45B69C677}"/>
    <dgm:cxn modelId="{1EB2CD47-7D16-D144-8C99-F281984027D4}" type="presParOf" srcId="{8EC5B26F-626F-8149-AECB-48632F0EE49C}" destId="{8F4FCF55-C3D7-E941-BE88-DEA7873FDF69}" srcOrd="0" destOrd="0" presId="urn:microsoft.com/office/officeart/2005/8/layout/process1"/>
    <dgm:cxn modelId="{57C6DB27-B0DB-4248-8D27-51C23BC65261}" type="presParOf" srcId="{8EC5B26F-626F-8149-AECB-48632F0EE49C}" destId="{F551005D-280B-424C-A15A-BB851FA41424}" srcOrd="1" destOrd="0" presId="urn:microsoft.com/office/officeart/2005/8/layout/process1"/>
    <dgm:cxn modelId="{64BA9CE8-4955-5E48-ABEC-1B6BC9D40A9B}" type="presParOf" srcId="{F551005D-280B-424C-A15A-BB851FA41424}" destId="{A8D5AF02-F96E-D04E-91BE-D088931B27ED}" srcOrd="0" destOrd="0" presId="urn:microsoft.com/office/officeart/2005/8/layout/process1"/>
    <dgm:cxn modelId="{7378B8FB-A54B-834A-98D8-A34E9124AB05}" type="presParOf" srcId="{8EC5B26F-626F-8149-AECB-48632F0EE49C}" destId="{684C8898-C475-EC41-B29D-D4E3497EC9CA}" srcOrd="2" destOrd="0" presId="urn:microsoft.com/office/officeart/2005/8/layout/process1"/>
    <dgm:cxn modelId="{2C428AD8-AC02-8F44-991B-F9C6C18BCB76}" type="presParOf" srcId="{8EC5B26F-626F-8149-AECB-48632F0EE49C}" destId="{CEBBB4FA-118F-9A45-8E16-9D358EA394A2}" srcOrd="3" destOrd="0" presId="urn:microsoft.com/office/officeart/2005/8/layout/process1"/>
    <dgm:cxn modelId="{4BC8D40B-038F-E644-B30F-77E34926BC00}" type="presParOf" srcId="{CEBBB4FA-118F-9A45-8E16-9D358EA394A2}" destId="{17E699A8-D4B0-2440-BD18-5999953EB6BB}" srcOrd="0" destOrd="0" presId="urn:microsoft.com/office/officeart/2005/8/layout/process1"/>
    <dgm:cxn modelId="{0F71A6C6-1469-D941-9873-2885E091F280}" type="presParOf" srcId="{8EC5B26F-626F-8149-AECB-48632F0EE49C}" destId="{1C3A5404-7E6F-7F46-A372-1247DDDDBB60}" srcOrd="4" destOrd="0" presId="urn:microsoft.com/office/officeart/2005/8/layout/process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F6E83-5475-F649-BF65-1A831E024736}">
      <dsp:nvSpPr>
        <dsp:cNvPr id="0" name=""/>
        <dsp:cNvSpPr/>
      </dsp:nvSpPr>
      <dsp:spPr>
        <a:xfrm>
          <a:off x="0" y="346833"/>
          <a:ext cx="7315200" cy="4571999"/>
        </a:xfrm>
        <a:prstGeom prst="swooshArrow">
          <a:avLst>
            <a:gd name="adj1" fmla="val 25000"/>
            <a:gd name="adj2" fmla="val 25000"/>
          </a:avLst>
        </a:prstGeom>
        <a:solidFill>
          <a:schemeClr val="accent1">
            <a:tint val="4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 modelId="{D8328272-0741-204A-A98C-0E67CB88431A}">
      <dsp:nvSpPr>
        <dsp:cNvPr id="0" name=""/>
        <dsp:cNvSpPr/>
      </dsp:nvSpPr>
      <dsp:spPr>
        <a:xfrm>
          <a:off x="720547" y="3746572"/>
          <a:ext cx="168249" cy="168249"/>
        </a:xfrm>
        <a:prstGeom prst="ellipse">
          <a:avLst/>
        </a:prstGeom>
        <a:solidFill>
          <a:srgbClr val="3366FF"/>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09F6ADC9-B8B1-CE42-BC34-AC6E2CD385F7}">
      <dsp:nvSpPr>
        <dsp:cNvPr id="0" name=""/>
        <dsp:cNvSpPr/>
      </dsp:nvSpPr>
      <dsp:spPr>
        <a:xfrm>
          <a:off x="804672" y="3830697"/>
          <a:ext cx="958291"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152" tIns="0" rIns="0" bIns="0" numCol="1" spcCol="1270" anchor="t" anchorCtr="0">
          <a:noAutofit/>
        </a:bodyPr>
        <a:lstStyle/>
        <a:p>
          <a:pPr lvl="0" algn="l" defTabSz="933450">
            <a:lnSpc>
              <a:spcPct val="90000"/>
            </a:lnSpc>
            <a:spcBef>
              <a:spcPct val="0"/>
            </a:spcBef>
            <a:spcAft>
              <a:spcPct val="35000"/>
            </a:spcAft>
          </a:pPr>
          <a:r>
            <a:rPr lang="en-US" sz="2100" kern="1200" dirty="0" smtClean="0"/>
            <a:t>MOU</a:t>
          </a:r>
          <a:endParaRPr lang="en-US" sz="2100" kern="1200" dirty="0"/>
        </a:p>
      </dsp:txBody>
      <dsp:txXfrm>
        <a:off x="804672" y="3830697"/>
        <a:ext cx="958291" cy="1088136"/>
      </dsp:txXfrm>
    </dsp:sp>
    <dsp:sp modelId="{EED144A9-8A2E-D240-9979-7C7D8A0C5B4D}">
      <dsp:nvSpPr>
        <dsp:cNvPr id="0" name=""/>
        <dsp:cNvSpPr/>
      </dsp:nvSpPr>
      <dsp:spPr>
        <a:xfrm>
          <a:off x="1631289" y="2871491"/>
          <a:ext cx="263347" cy="263347"/>
        </a:xfrm>
        <a:prstGeom prst="ellipse">
          <a:avLst/>
        </a:prstGeom>
        <a:solidFill>
          <a:srgbClr val="3366FF"/>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821EECA6-B179-1C45-A667-7A6F6F903434}">
      <dsp:nvSpPr>
        <dsp:cNvPr id="0" name=""/>
        <dsp:cNvSpPr/>
      </dsp:nvSpPr>
      <dsp:spPr>
        <a:xfrm>
          <a:off x="1762963" y="3003165"/>
          <a:ext cx="1214323" cy="1915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542" tIns="0" rIns="0" bIns="0" numCol="1" spcCol="1270" anchor="t" anchorCtr="0">
          <a:noAutofit/>
        </a:bodyPr>
        <a:lstStyle/>
        <a:p>
          <a:pPr lvl="0" algn="l" defTabSz="933450">
            <a:lnSpc>
              <a:spcPct val="90000"/>
            </a:lnSpc>
            <a:spcBef>
              <a:spcPct val="0"/>
            </a:spcBef>
            <a:spcAft>
              <a:spcPct val="35000"/>
            </a:spcAft>
          </a:pPr>
          <a:r>
            <a:rPr lang="en-US" sz="2100" kern="1200" dirty="0" smtClean="0"/>
            <a:t>SeaSpace training guide</a:t>
          </a:r>
          <a:endParaRPr lang="en-US" sz="2100" kern="1200" dirty="0"/>
        </a:p>
      </dsp:txBody>
      <dsp:txXfrm>
        <a:off x="1762963" y="3003165"/>
        <a:ext cx="1214323" cy="1915668"/>
      </dsp:txXfrm>
    </dsp:sp>
    <dsp:sp modelId="{B5847B62-6C46-9A42-AB1A-58CAAD2AE92E}">
      <dsp:nvSpPr>
        <dsp:cNvPr id="0" name=""/>
        <dsp:cNvSpPr/>
      </dsp:nvSpPr>
      <dsp:spPr>
        <a:xfrm>
          <a:off x="2801721" y="2173804"/>
          <a:ext cx="351129" cy="351129"/>
        </a:xfrm>
        <a:prstGeom prst="ellipse">
          <a:avLst/>
        </a:prstGeom>
        <a:solidFill>
          <a:srgbClr val="3366FF"/>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5010D2BD-7C79-FD4E-91AA-F6335152C9E6}">
      <dsp:nvSpPr>
        <dsp:cNvPr id="0" name=""/>
        <dsp:cNvSpPr/>
      </dsp:nvSpPr>
      <dsp:spPr>
        <a:xfrm>
          <a:off x="2977286" y="2349369"/>
          <a:ext cx="1411833" cy="2569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056" tIns="0" rIns="0" bIns="0" numCol="1" spcCol="1270" anchor="t" anchorCtr="0">
          <a:noAutofit/>
        </a:bodyPr>
        <a:lstStyle/>
        <a:p>
          <a:pPr lvl="0" algn="l" defTabSz="933450">
            <a:lnSpc>
              <a:spcPct val="90000"/>
            </a:lnSpc>
            <a:spcBef>
              <a:spcPct val="0"/>
            </a:spcBef>
            <a:spcAft>
              <a:spcPct val="35000"/>
            </a:spcAft>
          </a:pPr>
          <a:r>
            <a:rPr lang="en-US" sz="2100" kern="1200" dirty="0" smtClean="0"/>
            <a:t>Curriculum</a:t>
          </a:r>
          <a:endParaRPr lang="en-US" sz="2100" kern="1200" dirty="0"/>
        </a:p>
      </dsp:txBody>
      <dsp:txXfrm>
        <a:off x="2977286" y="2349369"/>
        <a:ext cx="1411833" cy="2569464"/>
      </dsp:txXfrm>
    </dsp:sp>
    <dsp:sp modelId="{9F41445C-E6DF-1043-B076-3CFA57C8C61C}">
      <dsp:nvSpPr>
        <dsp:cNvPr id="0" name=""/>
        <dsp:cNvSpPr/>
      </dsp:nvSpPr>
      <dsp:spPr>
        <a:xfrm>
          <a:off x="4162348" y="1628822"/>
          <a:ext cx="453542" cy="453542"/>
        </a:xfrm>
        <a:prstGeom prst="ellipse">
          <a:avLst/>
        </a:prstGeom>
        <a:solidFill>
          <a:srgbClr val="3366FF"/>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B0D80CA5-3C44-6E4F-AB20-188FE13E7AD0}">
      <dsp:nvSpPr>
        <dsp:cNvPr id="0" name=""/>
        <dsp:cNvSpPr/>
      </dsp:nvSpPr>
      <dsp:spPr>
        <a:xfrm>
          <a:off x="4389120" y="1855593"/>
          <a:ext cx="1463040" cy="3063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323" tIns="0" rIns="0" bIns="0" numCol="1" spcCol="1270" anchor="t" anchorCtr="0">
          <a:noAutofit/>
        </a:bodyPr>
        <a:lstStyle/>
        <a:p>
          <a:pPr lvl="0" algn="l" defTabSz="933450">
            <a:lnSpc>
              <a:spcPct val="90000"/>
            </a:lnSpc>
            <a:spcBef>
              <a:spcPct val="0"/>
            </a:spcBef>
            <a:spcAft>
              <a:spcPct val="35000"/>
            </a:spcAft>
          </a:pPr>
          <a:r>
            <a:rPr lang="en-US" sz="2100" kern="1200" dirty="0" smtClean="0"/>
            <a:t>ECSU Course catalog</a:t>
          </a:r>
          <a:endParaRPr lang="en-US" sz="2100" kern="1200" dirty="0"/>
        </a:p>
      </dsp:txBody>
      <dsp:txXfrm>
        <a:off x="4389120" y="1855593"/>
        <a:ext cx="1463040" cy="3063240"/>
      </dsp:txXfrm>
    </dsp:sp>
    <dsp:sp modelId="{1B160D67-B94A-7143-98BE-88B0801E72AF}">
      <dsp:nvSpPr>
        <dsp:cNvPr id="0" name=""/>
        <dsp:cNvSpPr/>
      </dsp:nvSpPr>
      <dsp:spPr>
        <a:xfrm>
          <a:off x="5563209" y="1264891"/>
          <a:ext cx="577900" cy="577900"/>
        </a:xfrm>
        <a:prstGeom prst="ellipse">
          <a:avLst/>
        </a:prstGeom>
        <a:solidFill>
          <a:srgbClr val="3366FF"/>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76778D23-E13A-E74B-B1DF-A12E005BCCCF}">
      <dsp:nvSpPr>
        <dsp:cNvPr id="0" name=""/>
        <dsp:cNvSpPr/>
      </dsp:nvSpPr>
      <dsp:spPr>
        <a:xfrm>
          <a:off x="5852160" y="1553841"/>
          <a:ext cx="1463040" cy="3364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6218" tIns="0" rIns="0" bIns="0" numCol="1" spcCol="1270" anchor="t" anchorCtr="0">
          <a:noAutofit/>
        </a:bodyPr>
        <a:lstStyle/>
        <a:p>
          <a:pPr lvl="0" algn="l" defTabSz="933450">
            <a:lnSpc>
              <a:spcPct val="90000"/>
            </a:lnSpc>
            <a:spcBef>
              <a:spcPct val="0"/>
            </a:spcBef>
            <a:spcAft>
              <a:spcPct val="35000"/>
            </a:spcAft>
          </a:pPr>
          <a:r>
            <a:rPr lang="en-US" sz="2100" kern="1200" dirty="0" smtClean="0"/>
            <a:t>Modules</a:t>
          </a:r>
          <a:endParaRPr lang="en-US" sz="2100" kern="1200" dirty="0"/>
        </a:p>
      </dsp:txBody>
      <dsp:txXfrm>
        <a:off x="5852160" y="1553841"/>
        <a:ext cx="1463040" cy="33649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30BA9-72AC-B641-9286-E999AEC8DC19}">
      <dsp:nvSpPr>
        <dsp:cNvPr id="0" name=""/>
        <dsp:cNvSpPr/>
      </dsp:nvSpPr>
      <dsp:spPr>
        <a:xfrm>
          <a:off x="2380505" y="2370"/>
          <a:ext cx="1334988" cy="867742"/>
        </a:xfrm>
        <a:prstGeom prst="roundRect">
          <a:avLst/>
        </a:prstGeom>
        <a:solidFill>
          <a:srgbClr val="800000"/>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Engage</a:t>
          </a:r>
          <a:endParaRPr lang="en-US" sz="2100" kern="1200" dirty="0"/>
        </a:p>
      </dsp:txBody>
      <dsp:txXfrm>
        <a:off x="2422865" y="44730"/>
        <a:ext cx="1250268" cy="783022"/>
      </dsp:txXfrm>
    </dsp:sp>
    <dsp:sp modelId="{529F28B8-9B39-A54F-B375-EB3887D1C85D}">
      <dsp:nvSpPr>
        <dsp:cNvPr id="0" name=""/>
        <dsp:cNvSpPr/>
      </dsp:nvSpPr>
      <dsp:spPr>
        <a:xfrm>
          <a:off x="1315405" y="436241"/>
          <a:ext cx="3465188" cy="3465188"/>
        </a:xfrm>
        <a:custGeom>
          <a:avLst/>
          <a:gdLst/>
          <a:ahLst/>
          <a:cxnLst/>
          <a:rect l="0" t="0" r="0" b="0"/>
          <a:pathLst>
            <a:path>
              <a:moveTo>
                <a:pt x="2409246" y="137594"/>
              </a:moveTo>
              <a:arcTo wR="1732594" hR="1732594" stAng="17579295" swAng="1959991"/>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DEBEE2B-3ACE-B441-A166-364BB8F07FF1}">
      <dsp:nvSpPr>
        <dsp:cNvPr id="0" name=""/>
        <dsp:cNvSpPr/>
      </dsp:nvSpPr>
      <dsp:spPr>
        <a:xfrm>
          <a:off x="4028301" y="1199563"/>
          <a:ext cx="1334988" cy="867742"/>
        </a:xfrm>
        <a:prstGeom prst="roundRect">
          <a:avLst/>
        </a:prstGeom>
        <a:solidFill>
          <a:srgbClr val="800000"/>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Explore</a:t>
          </a:r>
          <a:endParaRPr lang="en-US" sz="2100" kern="1200" dirty="0"/>
        </a:p>
      </dsp:txBody>
      <dsp:txXfrm>
        <a:off x="4070661" y="1241923"/>
        <a:ext cx="1250268" cy="783022"/>
      </dsp:txXfrm>
    </dsp:sp>
    <dsp:sp modelId="{F56EB9A9-78E3-924E-A7F1-6ABACD62F598}">
      <dsp:nvSpPr>
        <dsp:cNvPr id="0" name=""/>
        <dsp:cNvSpPr/>
      </dsp:nvSpPr>
      <dsp:spPr>
        <a:xfrm>
          <a:off x="1315405" y="436241"/>
          <a:ext cx="3465188" cy="3465188"/>
        </a:xfrm>
        <a:custGeom>
          <a:avLst/>
          <a:gdLst/>
          <a:ahLst/>
          <a:cxnLst/>
          <a:rect l="0" t="0" r="0" b="0"/>
          <a:pathLst>
            <a:path>
              <a:moveTo>
                <a:pt x="3462825" y="1642133"/>
              </a:moveTo>
              <a:arcTo wR="1732594" hR="1732594" stAng="21420430" swAng="2195114"/>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33FF15D-7EC2-A646-97D6-854E743C1279}">
      <dsp:nvSpPr>
        <dsp:cNvPr id="0" name=""/>
        <dsp:cNvSpPr/>
      </dsp:nvSpPr>
      <dsp:spPr>
        <a:xfrm>
          <a:off x="3398899" y="3136663"/>
          <a:ext cx="1334988" cy="867742"/>
        </a:xfrm>
        <a:prstGeom prst="roundRect">
          <a:avLst/>
        </a:prstGeom>
        <a:solidFill>
          <a:srgbClr val="800000"/>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Explain</a:t>
          </a:r>
          <a:endParaRPr lang="en-US" sz="2100" kern="1200" dirty="0"/>
        </a:p>
      </dsp:txBody>
      <dsp:txXfrm>
        <a:off x="3441259" y="3179023"/>
        <a:ext cx="1250268" cy="783022"/>
      </dsp:txXfrm>
    </dsp:sp>
    <dsp:sp modelId="{24BDE18B-B43E-154C-A605-1A31197F14AC}">
      <dsp:nvSpPr>
        <dsp:cNvPr id="0" name=""/>
        <dsp:cNvSpPr/>
      </dsp:nvSpPr>
      <dsp:spPr>
        <a:xfrm>
          <a:off x="1315405" y="436241"/>
          <a:ext cx="3465188" cy="3465188"/>
        </a:xfrm>
        <a:custGeom>
          <a:avLst/>
          <a:gdLst/>
          <a:ahLst/>
          <a:cxnLst/>
          <a:rect l="0" t="0" r="0" b="0"/>
          <a:pathLst>
            <a:path>
              <a:moveTo>
                <a:pt x="2076618" y="3430690"/>
              </a:moveTo>
              <a:arcTo wR="1732594" hR="1732594" stAng="4712834" swAng="1374332"/>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26AABC3-D34C-CE49-93BA-53B61EE1AB3E}">
      <dsp:nvSpPr>
        <dsp:cNvPr id="0" name=""/>
        <dsp:cNvSpPr/>
      </dsp:nvSpPr>
      <dsp:spPr>
        <a:xfrm>
          <a:off x="1362112" y="3136663"/>
          <a:ext cx="1334988" cy="867742"/>
        </a:xfrm>
        <a:prstGeom prst="roundRect">
          <a:avLst/>
        </a:prstGeom>
        <a:solidFill>
          <a:srgbClr val="800000"/>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Elaborate</a:t>
          </a:r>
          <a:endParaRPr lang="en-US" sz="2100" kern="1200" dirty="0"/>
        </a:p>
      </dsp:txBody>
      <dsp:txXfrm>
        <a:off x="1404472" y="3179023"/>
        <a:ext cx="1250268" cy="783022"/>
      </dsp:txXfrm>
    </dsp:sp>
    <dsp:sp modelId="{5E166160-FBE4-194F-9571-6BB673D89010}">
      <dsp:nvSpPr>
        <dsp:cNvPr id="0" name=""/>
        <dsp:cNvSpPr/>
      </dsp:nvSpPr>
      <dsp:spPr>
        <a:xfrm>
          <a:off x="1315405" y="436241"/>
          <a:ext cx="3465188" cy="3465188"/>
        </a:xfrm>
        <a:custGeom>
          <a:avLst/>
          <a:gdLst/>
          <a:ahLst/>
          <a:cxnLst/>
          <a:rect l="0" t="0" r="0" b="0"/>
          <a:pathLst>
            <a:path>
              <a:moveTo>
                <a:pt x="289352" y="2691206"/>
              </a:moveTo>
              <a:arcTo wR="1732594" hR="1732594" stAng="8784456" swAng="2195114"/>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720C85C-C573-2042-B3CC-1A00FE371C88}">
      <dsp:nvSpPr>
        <dsp:cNvPr id="0" name=""/>
        <dsp:cNvSpPr/>
      </dsp:nvSpPr>
      <dsp:spPr>
        <a:xfrm>
          <a:off x="732710" y="1199563"/>
          <a:ext cx="1334988" cy="867742"/>
        </a:xfrm>
        <a:prstGeom prst="roundRect">
          <a:avLst/>
        </a:prstGeom>
        <a:solidFill>
          <a:srgbClr val="800000"/>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Evaluate</a:t>
          </a:r>
          <a:endParaRPr lang="en-US" sz="2100" kern="1200" dirty="0"/>
        </a:p>
      </dsp:txBody>
      <dsp:txXfrm>
        <a:off x="775070" y="1241923"/>
        <a:ext cx="1250268" cy="783022"/>
      </dsp:txXfrm>
    </dsp:sp>
    <dsp:sp modelId="{A2386FA3-098D-5342-9F18-F5F8C0AC3252}">
      <dsp:nvSpPr>
        <dsp:cNvPr id="0" name=""/>
        <dsp:cNvSpPr/>
      </dsp:nvSpPr>
      <dsp:spPr>
        <a:xfrm>
          <a:off x="1315405" y="436241"/>
          <a:ext cx="3465188" cy="3465188"/>
        </a:xfrm>
        <a:custGeom>
          <a:avLst/>
          <a:gdLst/>
          <a:ahLst/>
          <a:cxnLst/>
          <a:rect l="0" t="0" r="0" b="0"/>
          <a:pathLst>
            <a:path>
              <a:moveTo>
                <a:pt x="302072" y="755102"/>
              </a:moveTo>
              <a:arcTo wR="1732594" hR="1732594" stAng="12860714" swAng="1959991"/>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4FCF55-C3D7-E941-BE88-DEA7873FDF69}">
      <dsp:nvSpPr>
        <dsp:cNvPr id="0" name=""/>
        <dsp:cNvSpPr/>
      </dsp:nvSpPr>
      <dsp:spPr>
        <a:xfrm>
          <a:off x="5357" y="1551582"/>
          <a:ext cx="1601390" cy="960834"/>
        </a:xfrm>
        <a:prstGeom prst="roundRect">
          <a:avLst>
            <a:gd name="adj" fmla="val 10000"/>
          </a:avLst>
        </a:prstGeom>
        <a:solidFill>
          <a:srgbClr val="800000"/>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Created  curriculum</a:t>
          </a:r>
          <a:endParaRPr lang="en-US" sz="2300" kern="1200" dirty="0"/>
        </a:p>
      </dsp:txBody>
      <dsp:txXfrm>
        <a:off x="33499" y="1579724"/>
        <a:ext cx="1545106" cy="904550"/>
      </dsp:txXfrm>
    </dsp:sp>
    <dsp:sp modelId="{F551005D-280B-424C-A15A-BB851FA41424}">
      <dsp:nvSpPr>
        <dsp:cNvPr id="0" name=""/>
        <dsp:cNvSpPr/>
      </dsp:nvSpPr>
      <dsp:spPr>
        <a:xfrm>
          <a:off x="1766887" y="1833427"/>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1766887" y="1912856"/>
        <a:ext cx="237646" cy="238286"/>
      </dsp:txXfrm>
    </dsp:sp>
    <dsp:sp modelId="{684C8898-C475-EC41-B29D-D4E3497EC9CA}">
      <dsp:nvSpPr>
        <dsp:cNvPr id="0" name=""/>
        <dsp:cNvSpPr/>
      </dsp:nvSpPr>
      <dsp:spPr>
        <a:xfrm>
          <a:off x="2247304" y="1551582"/>
          <a:ext cx="1601390" cy="960834"/>
        </a:xfrm>
        <a:prstGeom prst="roundRect">
          <a:avLst>
            <a:gd name="adj" fmla="val 10000"/>
          </a:avLst>
        </a:prstGeom>
        <a:solidFill>
          <a:srgbClr val="800000"/>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Classroom Integration</a:t>
          </a:r>
          <a:endParaRPr lang="en-US" sz="2300" kern="1200" dirty="0"/>
        </a:p>
      </dsp:txBody>
      <dsp:txXfrm>
        <a:off x="2275446" y="1579724"/>
        <a:ext cx="1545106" cy="904550"/>
      </dsp:txXfrm>
    </dsp:sp>
    <dsp:sp modelId="{CEBBB4FA-118F-9A45-8E16-9D358EA394A2}">
      <dsp:nvSpPr>
        <dsp:cNvPr id="0" name=""/>
        <dsp:cNvSpPr/>
      </dsp:nvSpPr>
      <dsp:spPr>
        <a:xfrm>
          <a:off x="4008834" y="1833427"/>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4008834" y="1912856"/>
        <a:ext cx="237646" cy="238286"/>
      </dsp:txXfrm>
    </dsp:sp>
    <dsp:sp modelId="{1C3A5404-7E6F-7F46-A372-1247DDDDBB60}">
      <dsp:nvSpPr>
        <dsp:cNvPr id="0" name=""/>
        <dsp:cNvSpPr/>
      </dsp:nvSpPr>
      <dsp:spPr>
        <a:xfrm>
          <a:off x="4489251" y="1551582"/>
          <a:ext cx="1601390" cy="960834"/>
        </a:xfrm>
        <a:prstGeom prst="roundRect">
          <a:avLst>
            <a:gd name="adj" fmla="val 10000"/>
          </a:avLst>
        </a:prstGeom>
        <a:solidFill>
          <a:srgbClr val="800000"/>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Created modules</a:t>
          </a:r>
          <a:endParaRPr lang="en-US" sz="2300" kern="1200" dirty="0"/>
        </a:p>
      </dsp:txBody>
      <dsp:txXfrm>
        <a:off x="4517393" y="1579724"/>
        <a:ext cx="1545106" cy="90455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4291C07-D79F-D44F-AE10-3824ABBA19AB}" type="datetimeFigureOut">
              <a:rPr lang="en-US" smtClean="0"/>
              <a:pPr/>
              <a:t>7/9/13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3D83CDA-D7AB-F746-92AC-CA02F3E223FC}" type="slidenum">
              <a:rPr lang="en-US" smtClean="0"/>
              <a:pPr/>
              <a:t>‹#›</a:t>
            </a:fld>
            <a:endParaRPr lang="en-US"/>
          </a:p>
        </p:txBody>
      </p:sp>
    </p:spTree>
    <p:extLst>
      <p:ext uri="{BB962C8B-B14F-4D97-AF65-F5344CB8AC3E}">
        <p14:creationId xmlns:p14="http://schemas.microsoft.com/office/powerpoint/2010/main" val="26580305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75C3D1-D7F0-44FA-B734-6669D0B4DD34}" type="datetimeFigureOut">
              <a:rPr lang="en-US" smtClean="0"/>
              <a:pPr/>
              <a:t>7/9/13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E1CDCD-E5A9-4C29-BCE9-EAE7A2CBE087}" type="slidenum">
              <a:rPr lang="en-US" smtClean="0"/>
              <a:pPr/>
              <a:t>‹#›</a:t>
            </a:fld>
            <a:endParaRPr lang="en-US"/>
          </a:p>
        </p:txBody>
      </p:sp>
    </p:spTree>
    <p:extLst>
      <p:ext uri="{BB962C8B-B14F-4D97-AF65-F5344CB8AC3E}">
        <p14:creationId xmlns:p14="http://schemas.microsoft.com/office/powerpoint/2010/main" val="1259669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E1CDCD-E5A9-4C29-BCE9-EAE7A2CBE087}" type="slidenum">
              <a:rPr lang="en-US" smtClean="0"/>
              <a:pPr/>
              <a:t>1</a:t>
            </a:fld>
            <a:endParaRPr lang="en-US"/>
          </a:p>
        </p:txBody>
      </p:sp>
    </p:spTree>
    <p:extLst>
      <p:ext uri="{BB962C8B-B14F-4D97-AF65-F5344CB8AC3E}">
        <p14:creationId xmlns:p14="http://schemas.microsoft.com/office/powerpoint/2010/main" val="2566752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a few of our classes picked out for integration. We chose these because our introductory modules will be able to give</a:t>
            </a:r>
          </a:p>
          <a:p>
            <a:r>
              <a:rPr lang="en-US" baseline="0" dirty="0" smtClean="0"/>
              <a:t>A better understanding of the classes and expectations. You cannot take a remote sensing class without knowing the purpose of being there. With our introductory module you can prepare for that geophysical remote sensing class and even integrate </a:t>
            </a:r>
            <a:r>
              <a:rPr lang="en-US" baseline="0" dirty="0" err="1" smtClean="0"/>
              <a:t>SeaSpace</a:t>
            </a:r>
            <a:r>
              <a:rPr lang="en-US" baseline="0" dirty="0" smtClean="0"/>
              <a:t> technology.</a:t>
            </a:r>
          </a:p>
        </p:txBody>
      </p:sp>
      <p:sp>
        <p:nvSpPr>
          <p:cNvPr id="4" name="Slide Number Placeholder 3"/>
          <p:cNvSpPr>
            <a:spLocks noGrp="1"/>
          </p:cNvSpPr>
          <p:nvPr>
            <p:ph type="sldNum" sz="quarter" idx="10"/>
          </p:nvPr>
        </p:nvSpPr>
        <p:spPr/>
        <p:txBody>
          <a:bodyPr/>
          <a:lstStyle/>
          <a:p>
            <a:fld id="{FFE1CDCD-E5A9-4C29-BCE9-EAE7A2CBE08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Introduction to the 5E</a:t>
            </a:r>
          </a:p>
          <a:p>
            <a:r>
              <a:rPr lang="en-US" b="0" baseline="0" dirty="0" smtClean="0"/>
              <a:t>The 5E consist of five point which are  </a:t>
            </a:r>
            <a:r>
              <a:rPr lang="en-US" b="0" dirty="0" smtClean="0"/>
              <a:t>Engage,</a:t>
            </a:r>
            <a:r>
              <a:rPr lang="en-US" b="0" baseline="0" dirty="0" smtClean="0"/>
              <a:t> </a:t>
            </a:r>
            <a:r>
              <a:rPr lang="en-US" baseline="0" dirty="0" smtClean="0"/>
              <a:t>explore, explain, elaborate and evaluate. </a:t>
            </a:r>
          </a:p>
          <a:p>
            <a:r>
              <a:rPr lang="en-US" b="1" baseline="0" dirty="0" smtClean="0"/>
              <a:t>Engage is when </a:t>
            </a:r>
            <a:r>
              <a:rPr lang="en-US" baseline="0" dirty="0" smtClean="0"/>
              <a:t>the learner has a need to know and addresses their issues of what they don</a:t>
            </a:r>
            <a:r>
              <a:rPr lang="fr-FR" baseline="0" dirty="0" smtClean="0"/>
              <a:t>’</a:t>
            </a:r>
            <a:r>
              <a:rPr lang="en-US" baseline="0" dirty="0" smtClean="0"/>
              <a:t>t understand</a:t>
            </a:r>
          </a:p>
          <a:p>
            <a:r>
              <a:rPr lang="en-US" b="1" baseline="0" dirty="0" smtClean="0"/>
              <a:t>Explore </a:t>
            </a:r>
            <a:r>
              <a:rPr lang="en-US" baseline="0" dirty="0" smtClean="0"/>
              <a:t>is when the learner gathers ad evaluates the topic and knowledge given to them</a:t>
            </a:r>
          </a:p>
          <a:p>
            <a:r>
              <a:rPr lang="en-US" b="1" baseline="0" dirty="0" smtClean="0"/>
              <a:t>Explain &amp; Elaborate is when </a:t>
            </a:r>
            <a:r>
              <a:rPr lang="en-US" baseline="0" dirty="0" smtClean="0"/>
              <a:t>the learner tells what they have learned after finding examples needed for better understanding and begins making conclusions</a:t>
            </a:r>
          </a:p>
          <a:p>
            <a:r>
              <a:rPr lang="en-US" b="1" baseline="0" dirty="0" smtClean="0"/>
              <a:t>Evaluate </a:t>
            </a:r>
            <a:r>
              <a:rPr lang="en-US" b="0" baseline="0" dirty="0" smtClean="0"/>
              <a:t>Takes what they have learned for further use elsewhere</a:t>
            </a:r>
          </a:p>
          <a:p>
            <a:endParaRPr lang="en-US" baseline="0" dirty="0" smtClean="0"/>
          </a:p>
          <a:p>
            <a:r>
              <a:rPr lang="en-US" baseline="0" dirty="0" smtClean="0"/>
              <a:t>The purpose of the 5E is an easier way to work with students and their learning process. We used the 5E during the Introduction modules to provide a basic understanding without overwhelming new learners and provide a sense of knowledge. </a:t>
            </a:r>
            <a:endParaRPr lang="en-US" dirty="0" smtClean="0"/>
          </a:p>
          <a:p>
            <a:endParaRPr lang="en-US" dirty="0"/>
          </a:p>
        </p:txBody>
      </p:sp>
      <p:sp>
        <p:nvSpPr>
          <p:cNvPr id="4" name="Slide Number Placeholder 3"/>
          <p:cNvSpPr>
            <a:spLocks noGrp="1"/>
          </p:cNvSpPr>
          <p:nvPr>
            <p:ph type="sldNum" sz="quarter" idx="10"/>
          </p:nvPr>
        </p:nvSpPr>
        <p:spPr/>
        <p:txBody>
          <a:bodyPr/>
          <a:lstStyle/>
          <a:p>
            <a:fld id="{FFE1CDCD-E5A9-4C29-BCE9-EAE7A2CBE087}" type="slidenum">
              <a:rPr lang="en-US" smtClean="0"/>
              <a:pPr/>
              <a:t>11</a:t>
            </a:fld>
            <a:endParaRPr lang="en-US"/>
          </a:p>
        </p:txBody>
      </p:sp>
    </p:spTree>
    <p:extLst>
      <p:ext uri="{BB962C8B-B14F-4D97-AF65-F5344CB8AC3E}">
        <p14:creationId xmlns:p14="http://schemas.microsoft.com/office/powerpoint/2010/main" val="947870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make it easy for the viewer our</a:t>
            </a:r>
            <a:r>
              <a:rPr lang="en-US" baseline="0" dirty="0" smtClean="0"/>
              <a:t> modules are all self </a:t>
            </a:r>
            <a:r>
              <a:rPr lang="en-US" baseline="0" dirty="0" err="1" smtClean="0"/>
              <a:t>suffienct</a:t>
            </a:r>
            <a:r>
              <a:rPr lang="en-US" baseline="0" dirty="0" smtClean="0"/>
              <a:t>. Meaning it runs by itself with voice </a:t>
            </a:r>
            <a:r>
              <a:rPr lang="en-US" baseline="0" dirty="0" err="1" smtClean="0"/>
              <a:t>overs</a:t>
            </a:r>
            <a:r>
              <a:rPr lang="en-US" baseline="0" dirty="0" smtClean="0"/>
              <a:t>. A study guide to follow along at your own pace and an assessment for teachers and viewers to test their new knowledge</a:t>
            </a:r>
            <a:endParaRPr lang="en-US" dirty="0"/>
          </a:p>
        </p:txBody>
      </p:sp>
      <p:sp>
        <p:nvSpPr>
          <p:cNvPr id="4" name="Slide Number Placeholder 3"/>
          <p:cNvSpPr>
            <a:spLocks noGrp="1"/>
          </p:cNvSpPr>
          <p:nvPr>
            <p:ph type="sldNum" sz="quarter" idx="10"/>
          </p:nvPr>
        </p:nvSpPr>
        <p:spPr/>
        <p:txBody>
          <a:bodyPr/>
          <a:lstStyle/>
          <a:p>
            <a:fld id="{FFE1CDCD-E5A9-4C29-BCE9-EAE7A2CBE087}" type="slidenum">
              <a:rPr lang="en-US" smtClean="0"/>
              <a:pPr/>
              <a:t>12</a:t>
            </a:fld>
            <a:endParaRPr lang="en-US"/>
          </a:p>
        </p:txBody>
      </p:sp>
    </p:spTree>
    <p:extLst>
      <p:ext uri="{BB962C8B-B14F-4D97-AF65-F5344CB8AC3E}">
        <p14:creationId xmlns:p14="http://schemas.microsoft.com/office/powerpoint/2010/main" val="3135790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introduction to remote sensing module the viewer is intended to</a:t>
            </a:r>
            <a:r>
              <a:rPr lang="en-US" baseline="0" dirty="0" smtClean="0"/>
              <a:t> understand basic concepts about remote sensing. They will be able to learn the definition, how we obtain satellite imagery, the technology that started remote sensing along with take an assessment. As you can see we have some of the questions.</a:t>
            </a:r>
            <a:endParaRPr lang="en-US" dirty="0"/>
          </a:p>
        </p:txBody>
      </p:sp>
      <p:sp>
        <p:nvSpPr>
          <p:cNvPr id="4" name="Slide Number Placeholder 3"/>
          <p:cNvSpPr>
            <a:spLocks noGrp="1"/>
          </p:cNvSpPr>
          <p:nvPr>
            <p:ph type="sldNum" sz="quarter" idx="10"/>
          </p:nvPr>
        </p:nvSpPr>
        <p:spPr/>
        <p:txBody>
          <a:bodyPr/>
          <a:lstStyle/>
          <a:p>
            <a:fld id="{FFE1CDCD-E5A9-4C29-BCE9-EAE7A2CBE087}" type="slidenum">
              <a:rPr lang="en-US" smtClean="0"/>
              <a:pPr/>
              <a:t>13</a:t>
            </a:fld>
            <a:endParaRPr lang="en-US"/>
          </a:p>
        </p:txBody>
      </p:sp>
    </p:spTree>
    <p:extLst>
      <p:ext uri="{BB962C8B-B14F-4D97-AF65-F5344CB8AC3E}">
        <p14:creationId xmlns:p14="http://schemas.microsoft.com/office/powerpoint/2010/main" val="2704025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a:cs typeface="Times New Roman"/>
              </a:rPr>
              <a:t>In this module viewers will learn about the  SeaSpace technology known as TeraScan. Features software</a:t>
            </a:r>
            <a:r>
              <a:rPr lang="en-US" baseline="0" dirty="0" smtClean="0">
                <a:latin typeface="Times New Roman"/>
                <a:cs typeface="Times New Roman"/>
              </a:rPr>
              <a:t> that </a:t>
            </a:r>
            <a:r>
              <a:rPr lang="en-US" dirty="0" smtClean="0">
                <a:latin typeface="Times New Roman"/>
                <a:cs typeface="Times New Roman"/>
              </a:rPr>
              <a:t>will be used, How data is obtained, Key features and commonly used commands.</a:t>
            </a:r>
          </a:p>
          <a:p>
            <a:endParaRPr lang="en-US" dirty="0"/>
          </a:p>
        </p:txBody>
      </p:sp>
      <p:sp>
        <p:nvSpPr>
          <p:cNvPr id="4" name="Slide Number Placeholder 3"/>
          <p:cNvSpPr>
            <a:spLocks noGrp="1"/>
          </p:cNvSpPr>
          <p:nvPr>
            <p:ph type="sldNum" sz="quarter" idx="10"/>
          </p:nvPr>
        </p:nvSpPr>
        <p:spPr/>
        <p:txBody>
          <a:bodyPr/>
          <a:lstStyle/>
          <a:p>
            <a:fld id="{FFE1CDCD-E5A9-4C29-BCE9-EAE7A2CBE087}" type="slidenum">
              <a:rPr lang="en-US" smtClean="0"/>
              <a:pPr/>
              <a:t>14</a:t>
            </a:fld>
            <a:endParaRPr lang="en-US"/>
          </a:p>
        </p:txBody>
      </p:sp>
    </p:spTree>
    <p:extLst>
      <p:ext uri="{BB962C8B-B14F-4D97-AF65-F5344CB8AC3E}">
        <p14:creationId xmlns:p14="http://schemas.microsoft.com/office/powerpoint/2010/main" val="3748300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solidFill>
                  <a:schemeClr val="tx1"/>
                </a:solidFill>
              </a:rPr>
              <a:t>In conclusion the</a:t>
            </a:r>
            <a:r>
              <a:rPr lang="en-US" b="0" baseline="0" dirty="0" smtClean="0">
                <a:solidFill>
                  <a:schemeClr val="tx1"/>
                </a:solidFill>
              </a:rPr>
              <a:t> </a:t>
            </a:r>
            <a:r>
              <a:rPr lang="en-US" b="0" baseline="0" dirty="0" err="1" smtClean="0">
                <a:solidFill>
                  <a:schemeClr val="tx1"/>
                </a:solidFill>
              </a:rPr>
              <a:t>seaspace</a:t>
            </a:r>
            <a:r>
              <a:rPr lang="en-US" b="0" baseline="0" dirty="0" smtClean="0">
                <a:solidFill>
                  <a:schemeClr val="tx1"/>
                </a:solidFill>
              </a:rPr>
              <a:t> technology c</a:t>
            </a:r>
            <a:r>
              <a:rPr lang="en-US" b="0" dirty="0" smtClean="0">
                <a:solidFill>
                  <a:schemeClr val="tx1"/>
                </a:solidFill>
              </a:rPr>
              <a:t>urriculum</a:t>
            </a:r>
            <a:r>
              <a:rPr lang="en-US" b="0" baseline="0" dirty="0" smtClean="0">
                <a:solidFill>
                  <a:schemeClr val="tx1"/>
                </a:solidFill>
              </a:rPr>
              <a:t> will be </a:t>
            </a:r>
            <a:r>
              <a:rPr lang="en-US" sz="1200" b="0" kern="1200" dirty="0" smtClean="0">
                <a:solidFill>
                  <a:schemeClr val="tx1"/>
                </a:solidFill>
                <a:effectLst/>
                <a:latin typeface="+mn-lt"/>
                <a:ea typeface="+mn-ea"/>
                <a:cs typeface="+mn-cs"/>
              </a:rPr>
              <a:t>Introduced to students, faculty, and administrators</a:t>
            </a:r>
            <a:r>
              <a:rPr lang="en-US" b="0" dirty="0" smtClean="0">
                <a:effectLst/>
              </a:rPr>
              <a:t>. </a:t>
            </a:r>
          </a:p>
          <a:p>
            <a:r>
              <a:rPr lang="en-US" sz="1200" b="0" kern="1200" dirty="0" smtClean="0">
                <a:solidFill>
                  <a:schemeClr val="tx1"/>
                </a:solidFill>
                <a:effectLst/>
                <a:latin typeface="+mn-lt"/>
                <a:ea typeface="+mn-ea"/>
                <a:cs typeface="+mn-cs"/>
              </a:rPr>
              <a:t>The </a:t>
            </a:r>
            <a:r>
              <a:rPr lang="en-US" sz="1200" b="0" kern="1200" dirty="0" err="1" smtClean="0">
                <a:solidFill>
                  <a:schemeClr val="tx1"/>
                </a:solidFill>
                <a:effectLst/>
                <a:latin typeface="+mn-lt"/>
                <a:ea typeface="+mn-ea"/>
                <a:cs typeface="+mn-cs"/>
              </a:rPr>
              <a:t>Seaspace</a:t>
            </a:r>
            <a:r>
              <a:rPr lang="en-US" sz="1200" b="0" kern="1200" dirty="0" smtClean="0">
                <a:solidFill>
                  <a:schemeClr val="tx1"/>
                </a:solidFill>
                <a:effectLst/>
                <a:latin typeface="+mn-lt"/>
                <a:ea typeface="+mn-ea"/>
                <a:cs typeface="+mn-cs"/>
              </a:rPr>
              <a:t> Training guide was used to provide a clear timeline of needed skills for TeraScan/</a:t>
            </a:r>
            <a:r>
              <a:rPr lang="en-US" sz="1200" b="0" kern="1200" dirty="0" err="1" smtClean="0">
                <a:solidFill>
                  <a:schemeClr val="tx1"/>
                </a:solidFill>
                <a:effectLst/>
                <a:latin typeface="+mn-lt"/>
                <a:ea typeface="+mn-ea"/>
                <a:cs typeface="+mn-cs"/>
              </a:rPr>
              <a:t>TeraVision</a:t>
            </a:r>
            <a:r>
              <a:rPr lang="en-US" sz="1200" b="0" kern="1200" dirty="0" smtClean="0">
                <a:solidFill>
                  <a:schemeClr val="tx1"/>
                </a:solidFill>
                <a:effectLst/>
                <a:latin typeface="+mn-lt"/>
                <a:ea typeface="+mn-ea"/>
                <a:cs typeface="+mn-cs"/>
              </a:rPr>
              <a:t> usage.</a:t>
            </a:r>
            <a:r>
              <a:rPr lang="en-US" sz="1200" b="0" kern="1200" baseline="0" dirty="0" smtClean="0">
                <a:solidFill>
                  <a:schemeClr val="tx1"/>
                </a:solidFill>
                <a:effectLst/>
                <a:latin typeface="+mn-lt"/>
                <a:ea typeface="+mn-ea"/>
                <a:cs typeface="+mn-cs"/>
              </a:rPr>
              <a:t> </a:t>
            </a:r>
          </a:p>
          <a:p>
            <a:r>
              <a:rPr lang="en-US" sz="1200" b="0" kern="1200" dirty="0" smtClean="0">
                <a:solidFill>
                  <a:schemeClr val="tx1"/>
                </a:solidFill>
                <a:effectLst/>
                <a:latin typeface="+mn-lt"/>
                <a:ea typeface="+mn-ea"/>
                <a:cs typeface="+mn-cs"/>
              </a:rPr>
              <a:t>Also</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an overview</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of current courses available at ECSU were completed to determine</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suitable integration of</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collected data and image processing techniques</a:t>
            </a:r>
            <a:r>
              <a:rPr lang="en-US" b="0" dirty="0" smtClean="0">
                <a:effectLst/>
              </a:rPr>
              <a:t> </a:t>
            </a:r>
            <a:endParaRPr lang="en-US" b="0" dirty="0" smtClean="0">
              <a:solidFill>
                <a:schemeClr val="tx1"/>
              </a:solidFill>
            </a:endParaRPr>
          </a:p>
          <a:p>
            <a:r>
              <a:rPr lang="en-US" b="0" dirty="0" smtClean="0">
                <a:solidFill>
                  <a:schemeClr val="tx1"/>
                </a:solidFill>
              </a:rPr>
              <a:t>Our</a:t>
            </a:r>
            <a:r>
              <a:rPr lang="en-US" b="0" baseline="0" dirty="0" smtClean="0">
                <a:solidFill>
                  <a:schemeClr val="tx1"/>
                </a:solidFill>
              </a:rPr>
              <a:t> </a:t>
            </a:r>
            <a:r>
              <a:rPr lang="en-US" b="0" dirty="0" smtClean="0">
                <a:solidFill>
                  <a:schemeClr val="tx1"/>
                </a:solidFill>
              </a:rPr>
              <a:t>Training Modules</a:t>
            </a:r>
            <a:r>
              <a:rPr lang="en-US" b="0" baseline="0" dirty="0" smtClean="0">
                <a:solidFill>
                  <a:schemeClr val="tx1"/>
                </a:solidFill>
              </a:rPr>
              <a:t> entitled </a:t>
            </a:r>
            <a:r>
              <a:rPr lang="en-US" sz="1200" b="0" kern="1200" dirty="0" smtClean="0">
                <a:solidFill>
                  <a:schemeClr val="tx1"/>
                </a:solidFill>
                <a:effectLst/>
                <a:latin typeface="+mn-lt"/>
                <a:ea typeface="+mn-ea"/>
                <a:cs typeface="+mn-cs"/>
              </a:rPr>
              <a:t>“Introduction to Remote Sensing” and “Introduction to TeraScan” were developed which include several deliverables.</a:t>
            </a:r>
            <a:r>
              <a:rPr lang="en-US" b="0" dirty="0" smtClean="0">
                <a:effectLst/>
              </a:rPr>
              <a:t> </a:t>
            </a:r>
            <a:endParaRPr lang="en-US" sz="1200" b="0" kern="1200" dirty="0" smtClean="0">
              <a:solidFill>
                <a:schemeClr val="tx1"/>
              </a:solidFill>
              <a:effectLst/>
              <a:latin typeface="+mn-lt"/>
              <a:ea typeface="+mn-ea"/>
              <a:cs typeface="+mn-cs"/>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FFE1CDCD-E5A9-4C29-BCE9-EAE7A2CBE087}" type="slidenum">
              <a:rPr lang="en-US" smtClean="0"/>
              <a:pPr/>
              <a:t>15</a:t>
            </a:fld>
            <a:endParaRPr lang="en-US"/>
          </a:p>
        </p:txBody>
      </p:sp>
    </p:spTree>
    <p:extLst>
      <p:ext uri="{BB962C8B-B14F-4D97-AF65-F5344CB8AC3E}">
        <p14:creationId xmlns:p14="http://schemas.microsoft.com/office/powerpoint/2010/main" val="2459429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a:t>
            </a:r>
            <a:r>
              <a:rPr lang="en-US" baseline="0" dirty="0" smtClean="0"/>
              <a:t> further this research first the ground stations must be installed and more learning modules created.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Once all modules in the CEU course are completed, they must be tested from respective educational categories. Once any adjustments are made, certification of training curriculum must be sought by the ECSU </a:t>
            </a:r>
            <a:r>
              <a:rPr lang="en-US" sz="1200" b="1" kern="1200" dirty="0" smtClean="0">
                <a:solidFill>
                  <a:schemeClr val="tx1"/>
                </a:solidFill>
                <a:effectLst/>
                <a:latin typeface="+mn-lt"/>
                <a:ea typeface="+mn-ea"/>
                <a:cs typeface="+mn-cs"/>
              </a:rPr>
              <a:t>Distance Education</a:t>
            </a:r>
            <a:r>
              <a:rPr lang="en-US" sz="1200" kern="1200" dirty="0" smtClean="0">
                <a:solidFill>
                  <a:schemeClr val="tx1"/>
                </a:solidFill>
                <a:effectLst/>
                <a:latin typeface="+mn-lt"/>
                <a:ea typeface="+mn-ea"/>
                <a:cs typeface="+mn-cs"/>
              </a:rPr>
              <a:t> Department to allow CEU accreditation.</a:t>
            </a:r>
            <a:r>
              <a:rPr lang="en-US" dirty="0" smtClean="0">
                <a:effectLst/>
              </a:rPr>
              <a:t>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Lastly, periodic training schedules can be sent to local schools, governmental agencies, and </a:t>
            </a:r>
            <a:r>
              <a:rPr lang="en-US" sz="1200" kern="1200" dirty="0" err="1" smtClean="0">
                <a:solidFill>
                  <a:schemeClr val="tx1"/>
                </a:solidFill>
                <a:effectLst/>
                <a:latin typeface="+mn-lt"/>
                <a:ea typeface="+mn-ea"/>
                <a:cs typeface="+mn-cs"/>
              </a:rPr>
              <a:t>Seaspace</a:t>
            </a:r>
            <a:r>
              <a:rPr lang="en-US" sz="1200" kern="1200" dirty="0" smtClean="0">
                <a:solidFill>
                  <a:schemeClr val="tx1"/>
                </a:solidFill>
                <a:effectLst/>
                <a:latin typeface="+mn-lt"/>
                <a:ea typeface="+mn-ea"/>
                <a:cs typeface="+mn-cs"/>
              </a:rPr>
              <a:t> partners for continued use of the training site at ECSU.</a:t>
            </a:r>
          </a:p>
          <a:p>
            <a:endParaRPr lang="en-US" baseline="0" dirty="0" smtClean="0"/>
          </a:p>
        </p:txBody>
      </p:sp>
      <p:sp>
        <p:nvSpPr>
          <p:cNvPr id="4" name="Slide Number Placeholder 3"/>
          <p:cNvSpPr>
            <a:spLocks noGrp="1"/>
          </p:cNvSpPr>
          <p:nvPr>
            <p:ph type="sldNum" sz="quarter" idx="10"/>
          </p:nvPr>
        </p:nvSpPr>
        <p:spPr/>
        <p:txBody>
          <a:bodyPr/>
          <a:lstStyle/>
          <a:p>
            <a:fld id="{FFE1CDCD-E5A9-4C29-BCE9-EAE7A2CBE087}" type="slidenum">
              <a:rPr lang="en-US" smtClean="0"/>
              <a:pPr/>
              <a:t>16</a:t>
            </a:fld>
            <a:endParaRPr lang="en-US"/>
          </a:p>
        </p:txBody>
      </p:sp>
    </p:spTree>
    <p:extLst>
      <p:ext uri="{BB962C8B-B14F-4D97-AF65-F5344CB8AC3E}">
        <p14:creationId xmlns:p14="http://schemas.microsoft.com/office/powerpoint/2010/main" val="1863836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1CDCD-E5A9-4C29-BCE9-EAE7A2CBE087}" type="slidenum">
              <a:rPr lang="en-US" smtClean="0"/>
              <a:pPr/>
              <a:t>17</a:t>
            </a:fld>
            <a:endParaRPr lang="en-US"/>
          </a:p>
        </p:txBody>
      </p:sp>
    </p:spTree>
    <p:extLst>
      <p:ext uri="{BB962C8B-B14F-4D97-AF65-F5344CB8AC3E}">
        <p14:creationId xmlns:p14="http://schemas.microsoft.com/office/powerpoint/2010/main" val="418404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Common core:</a:t>
            </a:r>
          </a:p>
          <a:p>
            <a:r>
              <a:rPr lang="en-US" baseline="0" dirty="0" smtClean="0"/>
              <a:t>earth/environmental science- understanding energy and conservation  </a:t>
            </a:r>
          </a:p>
          <a:p>
            <a:r>
              <a:rPr lang="en-US" dirty="0" smtClean="0"/>
              <a:t>How forces affect the atmosphere and analyze patters of</a:t>
            </a:r>
            <a:r>
              <a:rPr lang="en-US" baseline="0" dirty="0" smtClean="0"/>
              <a:t> global </a:t>
            </a:r>
            <a:r>
              <a:rPr lang="en-US" baseline="0" smtClean="0"/>
              <a:t>climate changes</a:t>
            </a:r>
            <a:endParaRPr lang="en-US" dirty="0"/>
          </a:p>
        </p:txBody>
      </p:sp>
      <p:sp>
        <p:nvSpPr>
          <p:cNvPr id="4" name="Slide Number Placeholder 3"/>
          <p:cNvSpPr>
            <a:spLocks noGrp="1"/>
          </p:cNvSpPr>
          <p:nvPr>
            <p:ph type="sldNum" sz="quarter" idx="10"/>
          </p:nvPr>
        </p:nvSpPr>
        <p:spPr/>
        <p:txBody>
          <a:bodyPr/>
          <a:lstStyle/>
          <a:p>
            <a:fld id="{FFE1CDCD-E5A9-4C29-BCE9-EAE7A2CBE087}" type="slidenum">
              <a:rPr lang="en-US" smtClean="0"/>
              <a:pPr/>
              <a:t>18</a:t>
            </a:fld>
            <a:endParaRPr lang="en-US"/>
          </a:p>
        </p:txBody>
      </p:sp>
    </p:spTree>
    <p:extLst>
      <p:ext uri="{BB962C8B-B14F-4D97-AF65-F5344CB8AC3E}">
        <p14:creationId xmlns:p14="http://schemas.microsoft.com/office/powerpoint/2010/main" val="1660151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E1CDCD-E5A9-4C29-BCE9-EAE7A2CBE087}" type="slidenum">
              <a:rPr lang="en-US" smtClean="0"/>
              <a:pPr/>
              <a:t>2</a:t>
            </a:fld>
            <a:endParaRPr lang="en-US"/>
          </a:p>
        </p:txBody>
      </p:sp>
    </p:spTree>
    <p:extLst>
      <p:ext uri="{BB962C8B-B14F-4D97-AF65-F5344CB8AC3E}">
        <p14:creationId xmlns:p14="http://schemas.microsoft.com/office/powerpoint/2010/main" val="2111552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1CDCD-E5A9-4C29-BCE9-EAE7A2CBE087}" type="slidenum">
              <a:rPr lang="en-US" smtClean="0"/>
              <a:pPr/>
              <a:t>3</a:t>
            </a:fld>
            <a:endParaRPr lang="en-US" dirty="0"/>
          </a:p>
        </p:txBody>
      </p:sp>
    </p:spTree>
    <p:extLst>
      <p:ext uri="{BB962C8B-B14F-4D97-AF65-F5344CB8AC3E}">
        <p14:creationId xmlns:p14="http://schemas.microsoft.com/office/powerpoint/2010/main" val="1781936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E1CDCD-E5A9-4C29-BCE9-EAE7A2CBE087}" type="slidenum">
              <a:rPr lang="en-US" smtClean="0"/>
              <a:pPr/>
              <a:t>4</a:t>
            </a:fld>
            <a:endParaRPr lang="en-US"/>
          </a:p>
        </p:txBody>
      </p:sp>
    </p:spTree>
    <p:extLst>
      <p:ext uri="{BB962C8B-B14F-4D97-AF65-F5344CB8AC3E}">
        <p14:creationId xmlns:p14="http://schemas.microsoft.com/office/powerpoint/2010/main" val="4081399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0">
              <a:buNone/>
            </a:pPr>
            <a:r>
              <a:rPr lang="en-US" sz="2000" dirty="0" smtClean="0"/>
              <a:t>The purpose of this project was to generate a training curriculum focused on the K-12 classroom, </a:t>
            </a:r>
          </a:p>
          <a:p>
            <a:pPr marL="114300" indent="0">
              <a:buNone/>
            </a:pPr>
            <a:r>
              <a:rPr lang="en-US" sz="2000" dirty="0" smtClean="0"/>
              <a:t>along with college courses, and outside governmental agencies. The curriculum contains one hour </a:t>
            </a:r>
          </a:p>
          <a:p>
            <a:pPr marL="114300" indent="0">
              <a:buNone/>
            </a:pPr>
            <a:r>
              <a:rPr lang="en-US" sz="2000" dirty="0" smtClean="0"/>
              <a:t>modules which as a whole could be presented as a 10 hour course that qualifies as one continuing </a:t>
            </a:r>
          </a:p>
          <a:p>
            <a:pPr marL="114300" indent="0">
              <a:buNone/>
            </a:pPr>
            <a:r>
              <a:rPr lang="en-US" sz="2000" dirty="0" smtClean="0"/>
              <a:t>education unit (CEU) for K-12 teachers and administrators. </a:t>
            </a:r>
          </a:p>
          <a:p>
            <a:endParaRPr lang="en-US" sz="2000"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FFE1CDCD-E5A9-4C29-BCE9-EAE7A2CBE087}" type="slidenum">
              <a:rPr lang="en-US" smtClean="0"/>
              <a:pPr/>
              <a:t>5</a:t>
            </a:fld>
            <a:endParaRPr lang="en-US" dirty="0"/>
          </a:p>
        </p:txBody>
      </p:sp>
    </p:spTree>
    <p:extLst>
      <p:ext uri="{BB962C8B-B14F-4D97-AF65-F5344CB8AC3E}">
        <p14:creationId xmlns:p14="http://schemas.microsoft.com/office/powerpoint/2010/main" val="1177274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a:cs typeface="Times New Roman"/>
              </a:rPr>
              <a:t>On February 7, 2012 SeaSpace and Elizabeth City State University (ECSU) signed a Memorandum of Understanding.  </a:t>
            </a:r>
          </a:p>
          <a:p>
            <a:r>
              <a:rPr lang="en-US" sz="1200" dirty="0" smtClean="0"/>
              <a:t>It says</a:t>
            </a:r>
            <a:r>
              <a:rPr lang="en-US" sz="1200" baseline="0" dirty="0" smtClean="0"/>
              <a:t> that </a:t>
            </a:r>
            <a:r>
              <a:rPr lang="en-US" sz="1200" baseline="0" dirty="0" err="1" smtClean="0"/>
              <a:t>ecsu</a:t>
            </a:r>
            <a:r>
              <a:rPr lang="en-US" sz="1200" baseline="0" dirty="0" smtClean="0"/>
              <a:t> must provide a training site, have a ground station running for 7 days with little to no human contact</a:t>
            </a:r>
          </a:p>
          <a:p>
            <a:r>
              <a:rPr lang="en-US" sz="1200" baseline="0" dirty="0" smtClean="0"/>
              <a:t>and integrate SeaSpace technology into the classroom and research projects. In return SeaSpace will provide the ground stations</a:t>
            </a:r>
          </a:p>
          <a:p>
            <a:r>
              <a:rPr lang="en-US" sz="1200" baseline="0" dirty="0" smtClean="0"/>
              <a:t>That we use to obtain raw data</a:t>
            </a:r>
          </a:p>
          <a:p>
            <a:endParaRPr lang="en-US" sz="1200" dirty="0" smtClean="0"/>
          </a:p>
          <a:p>
            <a:endParaRPr lang="en-US" sz="1200" dirty="0"/>
          </a:p>
        </p:txBody>
      </p:sp>
      <p:sp>
        <p:nvSpPr>
          <p:cNvPr id="4" name="Slide Number Placeholder 3"/>
          <p:cNvSpPr>
            <a:spLocks noGrp="1"/>
          </p:cNvSpPr>
          <p:nvPr>
            <p:ph type="sldNum" sz="quarter" idx="10"/>
          </p:nvPr>
        </p:nvSpPr>
        <p:spPr/>
        <p:txBody>
          <a:bodyPr/>
          <a:lstStyle/>
          <a:p>
            <a:fld id="{FFE1CDCD-E5A9-4C29-BCE9-EAE7A2CBE08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It is one of the worlds largest Remote sensing companies. Their work allows ground station images to be captured for further research. One of the SeaSpace technology we focused on was TeraScan. TeraScan is an integrated system software designed for reception of data from environmental satellites for processing data into images. </a:t>
            </a:r>
          </a:p>
          <a:p>
            <a:endParaRPr lang="en-US" dirty="0"/>
          </a:p>
        </p:txBody>
      </p:sp>
      <p:sp>
        <p:nvSpPr>
          <p:cNvPr id="4" name="Slide Number Placeholder 3"/>
          <p:cNvSpPr>
            <a:spLocks noGrp="1"/>
          </p:cNvSpPr>
          <p:nvPr>
            <p:ph type="sldNum" sz="quarter" idx="10"/>
          </p:nvPr>
        </p:nvSpPr>
        <p:spPr/>
        <p:txBody>
          <a:bodyPr/>
          <a:lstStyle/>
          <a:p>
            <a:fld id="{FFE1CDCD-E5A9-4C29-BCE9-EAE7A2CBE087}" type="slidenum">
              <a:rPr lang="en-US" smtClean="0"/>
              <a:pPr/>
              <a:t>7</a:t>
            </a:fld>
            <a:endParaRPr lang="en-US"/>
          </a:p>
        </p:txBody>
      </p:sp>
    </p:spTree>
    <p:extLst>
      <p:ext uri="{BB962C8B-B14F-4D97-AF65-F5344CB8AC3E}">
        <p14:creationId xmlns:p14="http://schemas.microsoft.com/office/powerpoint/2010/main" val="3195551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group began their research by first dissecting the MOU signed by both ECSU and </a:t>
            </a:r>
            <a:r>
              <a:rPr lang="en-US" sz="1200" kern="1200" dirty="0" err="1" smtClean="0">
                <a:solidFill>
                  <a:schemeClr val="tx1"/>
                </a:solidFill>
                <a:latin typeface="+mn-lt"/>
                <a:ea typeface="+mn-ea"/>
                <a:cs typeface="+mn-cs"/>
              </a:rPr>
              <a:t>Seaspace</a:t>
            </a:r>
            <a:r>
              <a:rPr lang="en-US" sz="1200" kern="1200" dirty="0" smtClean="0">
                <a:solidFill>
                  <a:schemeClr val="tx1"/>
                </a:solidFill>
                <a:latin typeface="+mn-lt"/>
                <a:ea typeface="+mn-ea"/>
                <a:cs typeface="+mn-cs"/>
              </a:rPr>
              <a:t>. The required ground station systems, available data products, and target audience were expanded to meet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needs of the ECSU training site. The</a:t>
            </a:r>
            <a:r>
              <a:rPr lang="en-US" sz="1200" kern="1200" baseline="0" dirty="0" smtClean="0">
                <a:solidFill>
                  <a:schemeClr val="tx1"/>
                </a:solidFill>
                <a:latin typeface="+mn-lt"/>
                <a:ea typeface="+mn-ea"/>
                <a:cs typeface="+mn-cs"/>
              </a:rPr>
              <a:t> target audience included K-12 teachers and </a:t>
            </a:r>
            <a:r>
              <a:rPr lang="en-US" sz="1200" kern="1200" dirty="0" smtClean="0">
                <a:solidFill>
                  <a:schemeClr val="tx1"/>
                </a:solidFill>
                <a:latin typeface="+mn-lt"/>
                <a:ea typeface="+mn-ea"/>
                <a:cs typeface="+mn-cs"/>
              </a:rPr>
              <a:t>administrators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with the goal of creating a curriculum that would allow student learners to attain a CEU. At this point the development of the course curriculum began. With</a:t>
            </a:r>
            <a:r>
              <a:rPr lang="en-US" sz="1200" kern="1200" baseline="0" dirty="0" smtClean="0">
                <a:solidFill>
                  <a:schemeClr val="tx1"/>
                </a:solidFill>
                <a:latin typeface="+mn-lt"/>
                <a:ea typeface="+mn-ea"/>
                <a:cs typeface="+mn-cs"/>
              </a:rPr>
              <a:t> the use of </a:t>
            </a:r>
            <a:r>
              <a:rPr lang="en-US" sz="1200" kern="1200" dirty="0" smtClean="0">
                <a:solidFill>
                  <a:schemeClr val="tx1"/>
                </a:solidFill>
                <a:latin typeface="+mn-lt"/>
                <a:ea typeface="+mn-ea"/>
                <a:cs typeface="+mn-cs"/>
              </a:rPr>
              <a:t>the </a:t>
            </a:r>
            <a:r>
              <a:rPr lang="en-US" sz="1200" kern="1200" dirty="0" err="1" smtClean="0">
                <a:solidFill>
                  <a:schemeClr val="tx1"/>
                </a:solidFill>
                <a:latin typeface="+mn-lt"/>
                <a:ea typeface="+mn-ea"/>
                <a:cs typeface="+mn-cs"/>
              </a:rPr>
              <a:t>Seaspace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Terascan</a:t>
            </a:r>
            <a:r>
              <a:rPr lang="en-US" sz="1200" kern="1200" dirty="0" smtClean="0">
                <a:solidFill>
                  <a:schemeClr val="tx1"/>
                </a:solidFill>
                <a:latin typeface="+mn-lt"/>
                <a:ea typeface="+mn-ea"/>
                <a:cs typeface="+mn-cs"/>
              </a:rPr>
              <a:t> Training Guide and coursework from the Introduction to Remote Sensing , two</a:t>
            </a:r>
            <a:r>
              <a:rPr lang="en-US" sz="1200" kern="1200" baseline="0" dirty="0" smtClean="0">
                <a:solidFill>
                  <a:schemeClr val="tx1"/>
                </a:solidFill>
                <a:latin typeface="+mn-lt"/>
                <a:ea typeface="+mn-ea"/>
                <a:cs typeface="+mn-cs"/>
              </a:rPr>
              <a:t> introductory modules were created. </a:t>
            </a:r>
            <a:r>
              <a:rPr lang="en-US" sz="1200" kern="1200" dirty="0" smtClean="0">
                <a:solidFill>
                  <a:schemeClr val="tx1"/>
                </a:solidFill>
                <a:latin typeface="+mn-lt"/>
                <a:ea typeface="+mn-ea"/>
                <a:cs typeface="+mn-cs"/>
              </a:rPr>
              <a:t>In order to integrate the curriculum modules into the undergraduate/graduate courses at ECSU, course descriptions were analyzed individually using ECSU course catalog. The modules selected for development were “Introduction to Remote Sensing” and “Introduction to TeraScan”. Deliverables for each module included a self-running PowerPoint with voiceovers, an assessment, and a basic study guide for student learners. </a:t>
            </a:r>
            <a:endParaRPr lang="en-US" dirty="0"/>
          </a:p>
        </p:txBody>
      </p:sp>
      <p:sp>
        <p:nvSpPr>
          <p:cNvPr id="4" name="Slide Number Placeholder 3"/>
          <p:cNvSpPr>
            <a:spLocks noGrp="1"/>
          </p:cNvSpPr>
          <p:nvPr>
            <p:ph type="sldNum" sz="quarter" idx="10"/>
          </p:nvPr>
        </p:nvSpPr>
        <p:spPr/>
        <p:txBody>
          <a:bodyPr/>
          <a:lstStyle/>
          <a:p>
            <a:fld id="{FFE1CDCD-E5A9-4C29-BCE9-EAE7A2CBE087}" type="slidenum">
              <a:rPr lang="en-US" smtClean="0"/>
              <a:pPr/>
              <a:t>8</a:t>
            </a:fld>
            <a:endParaRPr lang="en-US"/>
          </a:p>
        </p:txBody>
      </p:sp>
    </p:spTree>
    <p:extLst>
      <p:ext uri="{BB962C8B-B14F-4D97-AF65-F5344CB8AC3E}">
        <p14:creationId xmlns:p14="http://schemas.microsoft.com/office/powerpoint/2010/main" val="3188165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curriculum was based on the American school counselor association which mandates that faculty must obtain</a:t>
            </a:r>
          </a:p>
          <a:p>
            <a:r>
              <a:rPr lang="en-US" baseline="0" dirty="0" smtClean="0"/>
              <a:t>10 hours which is 1 </a:t>
            </a:r>
            <a:r>
              <a:rPr lang="en-US" baseline="0" dirty="0" err="1" smtClean="0"/>
              <a:t>ceu</a:t>
            </a:r>
            <a:r>
              <a:rPr lang="en-US" baseline="0" dirty="0" smtClean="0"/>
              <a:t> credit. We also used the TeraScan system training which allows us to stick to our </a:t>
            </a:r>
            <a:r>
              <a:rPr lang="en-US" baseline="0" dirty="0" err="1" smtClean="0"/>
              <a:t>mou</a:t>
            </a:r>
            <a:r>
              <a:rPr lang="en-US" baseline="0" dirty="0" smtClean="0"/>
              <a:t> while using the given </a:t>
            </a:r>
            <a:r>
              <a:rPr lang="en-US" baseline="0" dirty="0" err="1" smtClean="0"/>
              <a:t>seaspace</a:t>
            </a:r>
            <a:r>
              <a:rPr lang="en-US" baseline="0" dirty="0" smtClean="0"/>
              <a:t> technology to provide a </a:t>
            </a:r>
            <a:r>
              <a:rPr lang="en-US" baseline="0" dirty="0" err="1" smtClean="0"/>
              <a:t>ceu</a:t>
            </a:r>
            <a:r>
              <a:rPr lang="en-US" baseline="0" dirty="0" smtClean="0"/>
              <a:t> credit here at the </a:t>
            </a:r>
            <a:r>
              <a:rPr lang="en-US" baseline="0" dirty="0" err="1" smtClean="0"/>
              <a:t>uviversity</a:t>
            </a:r>
            <a:endParaRPr lang="en-US" baseline="0" dirty="0" smtClean="0"/>
          </a:p>
          <a:p>
            <a:endParaRPr lang="en-US" baseline="0" dirty="0" smtClean="0"/>
          </a:p>
          <a:p>
            <a:r>
              <a:rPr lang="en-US" baseline="0" dirty="0" smtClean="0"/>
              <a:t>Common core:</a:t>
            </a:r>
          </a:p>
          <a:p>
            <a:r>
              <a:rPr lang="en-US" baseline="0" dirty="0" smtClean="0"/>
              <a:t>earth/environmental science- understanding energy and conservation  </a:t>
            </a:r>
          </a:p>
          <a:p>
            <a:endParaRPr lang="en-US" dirty="0"/>
          </a:p>
        </p:txBody>
      </p:sp>
      <p:sp>
        <p:nvSpPr>
          <p:cNvPr id="4" name="Slide Number Placeholder 3"/>
          <p:cNvSpPr>
            <a:spLocks noGrp="1"/>
          </p:cNvSpPr>
          <p:nvPr>
            <p:ph type="sldNum" sz="quarter" idx="10"/>
          </p:nvPr>
        </p:nvSpPr>
        <p:spPr/>
        <p:txBody>
          <a:bodyPr/>
          <a:lstStyle/>
          <a:p>
            <a:fld id="{FFE1CDCD-E5A9-4C29-BCE9-EAE7A2CBE087}" type="slidenum">
              <a:rPr lang="en-US" smtClean="0"/>
              <a:pPr/>
              <a:t>9</a:t>
            </a:fld>
            <a:endParaRPr lang="en-US"/>
          </a:p>
        </p:txBody>
      </p:sp>
    </p:spTree>
    <p:extLst>
      <p:ext uri="{BB962C8B-B14F-4D97-AF65-F5344CB8AC3E}">
        <p14:creationId xmlns:p14="http://schemas.microsoft.com/office/powerpoint/2010/main" val="2647324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4F505E5-4073-4E11-94C4-6F0DDA031D4E}" type="datetimeFigureOut">
              <a:rPr lang="en-US" smtClean="0"/>
              <a:pPr/>
              <a:t>7/9/13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F505E5-4073-4E11-94C4-6F0DDA031D4E}" type="datetimeFigureOut">
              <a:rPr lang="en-US" smtClean="0"/>
              <a:pPr/>
              <a:t>7/9/13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6F69C-88D9-4889-BE30-EACCBB2B731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F505E5-4073-4E11-94C4-6F0DDA031D4E}" type="datetimeFigureOut">
              <a:rPr lang="en-US" smtClean="0"/>
              <a:pPr/>
              <a:t>7/9/13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6F69C-88D9-4889-BE30-EACCBB2B731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F505E5-4073-4E11-94C4-6F0DDA031D4E}" type="datetimeFigureOut">
              <a:rPr lang="en-US" smtClean="0"/>
              <a:pPr/>
              <a:t>7/9/13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6F69C-88D9-4889-BE30-EACCBB2B731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F505E5-4073-4E11-94C4-6F0DDA031D4E}" type="datetimeFigureOut">
              <a:rPr lang="en-US" smtClean="0"/>
              <a:pPr/>
              <a:t>7/9/13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6F69C-88D9-4889-BE30-EACCBB2B731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4F505E5-4073-4E11-94C4-6F0DDA031D4E}" type="datetimeFigureOut">
              <a:rPr lang="en-US" smtClean="0"/>
              <a:pPr/>
              <a:t>7/9/13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E6F69C-88D9-4889-BE30-EACCBB2B731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F505E5-4073-4E11-94C4-6F0DDA031D4E}" type="datetimeFigureOut">
              <a:rPr lang="en-US" smtClean="0"/>
              <a:pPr/>
              <a:t>7/9/13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E6F69C-88D9-4889-BE30-EACCBB2B731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F505E5-4073-4E11-94C4-6F0DDA031D4E}" type="datetimeFigureOut">
              <a:rPr lang="en-US" smtClean="0"/>
              <a:pPr/>
              <a:t>7/9/13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E6F69C-88D9-4889-BE30-EACCBB2B731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F505E5-4073-4E11-94C4-6F0DDA031D4E}" type="datetimeFigureOut">
              <a:rPr lang="en-US" smtClean="0"/>
              <a:pPr/>
              <a:t>7/9/13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E6F69C-88D9-4889-BE30-EACCBB2B731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F505E5-4073-4E11-94C4-6F0DDA031D4E}" type="datetimeFigureOut">
              <a:rPr lang="en-US" smtClean="0"/>
              <a:pPr/>
              <a:t>7/9/13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A4F505E5-4073-4E11-94C4-6F0DDA031D4E}" type="datetimeFigureOut">
              <a:rPr lang="en-US" smtClean="0"/>
              <a:pPr/>
              <a:t>7/9/13</a:t>
            </a:fld>
            <a:endParaRPr lang="en-US"/>
          </a:p>
        </p:txBody>
      </p:sp>
      <p:sp>
        <p:nvSpPr>
          <p:cNvPr id="9" name="Slide Number Placeholder 8"/>
          <p:cNvSpPr>
            <a:spLocks noGrp="1"/>
          </p:cNvSpPr>
          <p:nvPr>
            <p:ph type="sldNum" sz="quarter" idx="11"/>
          </p:nvPr>
        </p:nvSpPr>
        <p:spPr/>
        <p:txBody>
          <a:bodyPr/>
          <a:lstStyle/>
          <a:p>
            <a:fld id="{B1E6F69C-88D9-4889-BE30-EACCBB2B731F}"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1E6F69C-88D9-4889-BE30-EACCBB2B731F}"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4F505E5-4073-4E11-94C4-6F0DDA031D4E}" type="datetimeFigureOut">
              <a:rPr lang="en-US" smtClean="0"/>
              <a:pPr/>
              <a:t>7/9/13</a:t>
            </a:fld>
            <a:endParaRPr lang="en-US"/>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6.wmf"/><Relationship Id="rId4" Type="http://schemas.openxmlformats.org/officeDocument/2006/relationships/image" Target="../media/image37.wmf"/><Relationship Id="rId5" Type="http://schemas.openxmlformats.org/officeDocument/2006/relationships/image" Target="../media/image38.wm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7.jpeg"/><Relationship Id="rId9" Type="http://schemas.openxmlformats.org/officeDocument/2006/relationships/image" Target="../media/image18.png"/><Relationship Id="rId10"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0"/>
            <a:ext cx="8229600" cy="954107"/>
          </a:xfrm>
          <a:prstGeom prst="rect">
            <a:avLst/>
          </a:prstGeom>
        </p:spPr>
        <p:txBody>
          <a:bodyPr wrap="square">
            <a:spAutoFit/>
          </a:bodyPr>
          <a:lstStyle/>
          <a:p>
            <a:pPr>
              <a:buNone/>
            </a:pPr>
            <a:r>
              <a:rPr lang="en-US" sz="2800" smtClean="0">
                <a:latin typeface="Times New Roman" pitchFamily="18" charset="0"/>
                <a:cs typeface="Times New Roman" pitchFamily="18" charset="0"/>
              </a:rPr>
              <a:t>TeraScan </a:t>
            </a:r>
            <a:r>
              <a:rPr lang="en-US" sz="2800" dirty="0" smtClean="0">
                <a:latin typeface="Times New Roman" pitchFamily="18" charset="0"/>
                <a:cs typeface="Times New Roman" pitchFamily="18" charset="0"/>
              </a:rPr>
              <a:t>Curriculum Development and Integration of SeaSpace Technology into the Classroom</a:t>
            </a:r>
          </a:p>
        </p:txBody>
      </p:sp>
      <p:pic>
        <p:nvPicPr>
          <p:cNvPr id="8" name="Picture 7" descr="reu2013-200x200.png"/>
          <p:cNvPicPr>
            <a:picLocks noChangeAspect="1"/>
          </p:cNvPicPr>
          <p:nvPr/>
        </p:nvPicPr>
        <p:blipFill>
          <a:blip r:embed="rId3" cstate="print"/>
          <a:stretch>
            <a:fillRect/>
          </a:stretch>
        </p:blipFill>
        <p:spPr>
          <a:xfrm>
            <a:off x="914400" y="1905000"/>
            <a:ext cx="1981200" cy="1981200"/>
          </a:xfrm>
          <a:prstGeom prst="rect">
            <a:avLst/>
          </a:prstGeom>
        </p:spPr>
      </p:pic>
      <p:pic>
        <p:nvPicPr>
          <p:cNvPr id="5" name="Picture 4" descr="ECSULogoJPEG.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200" y="1143000"/>
            <a:ext cx="3505200" cy="2706810"/>
          </a:xfrm>
          <a:prstGeom prst="rect">
            <a:avLst/>
          </a:prstGeom>
        </p:spPr>
      </p:pic>
      <p:pic>
        <p:nvPicPr>
          <p:cNvPr id="9" name="Picture 8" descr="MVSU_logo (1).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5400" y="4038600"/>
            <a:ext cx="3048000" cy="2177143"/>
          </a:xfrm>
          <a:prstGeom prst="rect">
            <a:avLst/>
          </a:prstGeom>
        </p:spPr>
      </p:pic>
      <p:pic>
        <p:nvPicPr>
          <p:cNvPr id="3" name="Picture 2" descr="SeaSpace-logo3-300x138.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 y="4419600"/>
            <a:ext cx="3810000" cy="1752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Times New Roman" pitchFamily="18" charset="0"/>
                <a:cs typeface="Times New Roman" pitchFamily="18" charset="0"/>
              </a:rPr>
              <a:t>Classes for Integration</a:t>
            </a:r>
            <a:endParaRPr lang="en-US" dirty="0">
              <a:latin typeface="Times New Roman" pitchFamily="18" charset="0"/>
              <a:cs typeface="Times New Roman" pitchFamily="18" charset="0"/>
            </a:endParaRPr>
          </a:p>
        </p:txBody>
      </p:sp>
      <p:sp>
        <p:nvSpPr>
          <p:cNvPr id="5" name="Content Placeholder 4"/>
          <p:cNvSpPr>
            <a:spLocks noGrp="1"/>
          </p:cNvSpPr>
          <p:nvPr>
            <p:ph sz="half" idx="1"/>
          </p:nvPr>
        </p:nvSpPr>
        <p:spPr>
          <a:xfrm>
            <a:off x="2362200" y="1143000"/>
            <a:ext cx="3581400" cy="381000"/>
          </a:xfrm>
        </p:spPr>
        <p:txBody>
          <a:bodyPr>
            <a:normAutofit/>
          </a:bodyPr>
          <a:lstStyle/>
          <a:p>
            <a:pPr marL="0" indent="0" algn="ctr">
              <a:buNone/>
            </a:pPr>
            <a:r>
              <a:rPr lang="en-US" sz="1800" b="1" dirty="0" smtClean="0">
                <a:latin typeface="Times New Roman"/>
                <a:cs typeface="Times New Roman"/>
              </a:rPr>
              <a:t>Introduction to TeraScan</a:t>
            </a:r>
          </a:p>
          <a:p>
            <a:endParaRPr lang="en-US" sz="1800" dirty="0">
              <a:latin typeface="Times New Roman"/>
              <a:cs typeface="Times New Roman"/>
            </a:endParaRPr>
          </a:p>
          <a:p>
            <a:pPr marL="0" indent="0">
              <a:buNone/>
            </a:pPr>
            <a:endParaRPr lang="en-US" sz="1800" dirty="0" smtClean="0">
              <a:latin typeface="Times New Roman"/>
              <a:cs typeface="Times New Roman"/>
            </a:endParaRPr>
          </a:p>
          <a:p>
            <a:endParaRPr lang="en-US" sz="1800" dirty="0">
              <a:latin typeface="Times New Roman"/>
              <a:cs typeface="Times New Roman"/>
            </a:endParaRPr>
          </a:p>
          <a:p>
            <a:endParaRPr lang="en-US" sz="1600" dirty="0" smtClean="0">
              <a:latin typeface="Times New Roman"/>
              <a:cs typeface="Times New Roman"/>
            </a:endParaRPr>
          </a:p>
          <a:p>
            <a:endParaRPr lang="en-US" sz="1600" dirty="0" smtClean="0">
              <a:latin typeface="Times New Roman"/>
              <a:cs typeface="Times New Roman"/>
            </a:endParaRPr>
          </a:p>
          <a:p>
            <a:endParaRPr lang="en-US" sz="1600" dirty="0">
              <a:latin typeface="Times New Roman"/>
              <a:cs typeface="Times New Roman"/>
            </a:endParaRPr>
          </a:p>
          <a:p>
            <a:endParaRPr lang="en-US" sz="1600" dirty="0">
              <a:latin typeface="Times New Roman"/>
              <a:cs typeface="Times New Roman"/>
            </a:endParaRPr>
          </a:p>
          <a:p>
            <a:endParaRPr lang="en-US" sz="1800" dirty="0">
              <a:latin typeface="Times New Roman"/>
              <a:cs typeface="Times New Roman"/>
            </a:endParaRPr>
          </a:p>
        </p:txBody>
      </p:sp>
      <p:sp>
        <p:nvSpPr>
          <p:cNvPr id="6" name="Content Placeholder 5"/>
          <p:cNvSpPr>
            <a:spLocks noGrp="1"/>
          </p:cNvSpPr>
          <p:nvPr>
            <p:ph sz="half" idx="2"/>
          </p:nvPr>
        </p:nvSpPr>
        <p:spPr>
          <a:xfrm>
            <a:off x="2133600" y="4724400"/>
            <a:ext cx="4343400" cy="381000"/>
          </a:xfrm>
        </p:spPr>
        <p:txBody>
          <a:bodyPr>
            <a:normAutofit/>
          </a:bodyPr>
          <a:lstStyle/>
          <a:p>
            <a:pPr marL="0" indent="0" algn="ctr">
              <a:buNone/>
            </a:pPr>
            <a:r>
              <a:rPr lang="en-US" sz="1800" b="1" dirty="0" smtClean="0">
                <a:solidFill>
                  <a:srgbClr val="000000"/>
                </a:solidFill>
                <a:latin typeface="Times New Roman"/>
                <a:cs typeface="Times New Roman"/>
              </a:rPr>
              <a:t>Introduction to Remote Sensing</a:t>
            </a:r>
          </a:p>
          <a:p>
            <a:pPr algn="ctr"/>
            <a:endParaRPr lang="en-US" sz="1800" dirty="0">
              <a:solidFill>
                <a:srgbClr val="000000"/>
              </a:solidFill>
              <a:latin typeface="Times New Roman"/>
              <a:cs typeface="Times New Roman"/>
            </a:endParaRPr>
          </a:p>
          <a:p>
            <a:pPr marL="0" indent="0" algn="ctr">
              <a:buNone/>
            </a:pPr>
            <a:endParaRPr lang="en-US" sz="1800" dirty="0" smtClean="0">
              <a:solidFill>
                <a:srgbClr val="000000"/>
              </a:solidFill>
              <a:latin typeface="Times New Roman"/>
              <a:cs typeface="Times New Roman"/>
            </a:endParaRPr>
          </a:p>
          <a:p>
            <a:pPr algn="ctr"/>
            <a:endParaRPr lang="en-US" sz="1800" dirty="0" smtClean="0">
              <a:solidFill>
                <a:srgbClr val="000000"/>
              </a:solidFill>
              <a:latin typeface="Times New Roman"/>
              <a:cs typeface="Times New Roman"/>
            </a:endParaRPr>
          </a:p>
          <a:p>
            <a:pPr algn="ctr"/>
            <a:endParaRPr lang="en-US" sz="1800" dirty="0">
              <a:solidFill>
                <a:srgbClr val="000000"/>
              </a:solidFill>
              <a:latin typeface="Times New Roman"/>
              <a:cs typeface="Times New Roman"/>
            </a:endParaRPr>
          </a:p>
        </p:txBody>
      </p:sp>
      <p:pic>
        <p:nvPicPr>
          <p:cNvPr id="10" name="Picture 9" descr="21st_century_learning+laptops_in_the_classroom.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2819400"/>
            <a:ext cx="3045012" cy="1848757"/>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457200" y="5105400"/>
            <a:ext cx="7391400" cy="1200328"/>
          </a:xfrm>
          <a:prstGeom prst="rect">
            <a:avLst/>
          </a:prstGeom>
          <a:noFill/>
        </p:spPr>
        <p:txBody>
          <a:bodyPr wrap="square" rtlCol="0">
            <a:spAutoFit/>
          </a:bodyPr>
          <a:lstStyle/>
          <a:p>
            <a:r>
              <a:rPr lang="en-US" sz="2400" dirty="0" smtClean="0">
                <a:latin typeface="Times New Roman"/>
                <a:cs typeface="Times New Roman"/>
              </a:rPr>
              <a:t>RS 501: Geophysical Remote Sensing</a:t>
            </a:r>
          </a:p>
          <a:p>
            <a:r>
              <a:rPr lang="en-US" sz="2400" dirty="0" smtClean="0">
                <a:latin typeface="Times New Roman"/>
                <a:cs typeface="Times New Roman"/>
              </a:rPr>
              <a:t>RS 504: General Analytic Methods of Remote Sensing</a:t>
            </a:r>
          </a:p>
          <a:p>
            <a:r>
              <a:rPr lang="en-US" sz="2400" dirty="0" smtClean="0">
                <a:latin typeface="Times New Roman"/>
                <a:cs typeface="Times New Roman"/>
              </a:rPr>
              <a:t>RS 506: The principles of Microwave Remote Sensing </a:t>
            </a:r>
            <a:endParaRPr lang="en-US" sz="2400" dirty="0">
              <a:latin typeface="Times New Roman"/>
              <a:cs typeface="Times New Roman"/>
            </a:endParaRPr>
          </a:p>
        </p:txBody>
      </p:sp>
      <p:sp>
        <p:nvSpPr>
          <p:cNvPr id="8" name="TextBox 7"/>
          <p:cNvSpPr txBox="1"/>
          <p:nvPr/>
        </p:nvSpPr>
        <p:spPr>
          <a:xfrm>
            <a:off x="381000" y="1524000"/>
            <a:ext cx="7315200" cy="1200328"/>
          </a:xfrm>
          <a:prstGeom prst="rect">
            <a:avLst/>
          </a:prstGeom>
          <a:noFill/>
        </p:spPr>
        <p:txBody>
          <a:bodyPr wrap="square" rtlCol="0">
            <a:spAutoFit/>
          </a:bodyPr>
          <a:lstStyle/>
          <a:p>
            <a:r>
              <a:rPr lang="en-US" sz="2400" dirty="0" smtClean="0">
                <a:latin typeface="Times New Roman"/>
                <a:cs typeface="Times New Roman"/>
              </a:rPr>
              <a:t>RS 503: Digital Image Processing and Analysis</a:t>
            </a:r>
          </a:p>
          <a:p>
            <a:r>
              <a:rPr lang="en-US" sz="2400" dirty="0" smtClean="0">
                <a:latin typeface="Times New Roman"/>
                <a:cs typeface="Times New Roman"/>
              </a:rPr>
              <a:t>CSC 160: Computer Science Majors Orientation Software</a:t>
            </a:r>
          </a:p>
          <a:p>
            <a:r>
              <a:rPr lang="en-US" sz="2400" dirty="0" smtClean="0">
                <a:latin typeface="Times New Roman"/>
                <a:cs typeface="Times New Roman"/>
              </a:rPr>
              <a:t>CSC 460: Senior Seminar in Computer Science</a:t>
            </a:r>
            <a:endParaRPr lang="en-US" sz="2400" dirty="0">
              <a:latin typeface="Times New Roman"/>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5E Methodology</a:t>
            </a:r>
            <a:endParaRPr lang="en-US" dirty="0">
              <a:latin typeface="Times New Roman"/>
              <a:cs typeface="Times New Roman"/>
            </a:endParaRPr>
          </a:p>
        </p:txBody>
      </p:sp>
      <p:graphicFrame>
        <p:nvGraphicFramePr>
          <p:cNvPr id="3" name="Diagram 2"/>
          <p:cNvGraphicFramePr/>
          <p:nvPr>
            <p:extLst>
              <p:ext uri="{D42A27DB-BD31-4B8C-83A1-F6EECF244321}">
                <p14:modId xmlns:p14="http://schemas.microsoft.com/office/powerpoint/2010/main" val="3460282719"/>
              </p:ext>
            </p:extLst>
          </p:nvPr>
        </p:nvGraphicFramePr>
        <p:xfrm>
          <a:off x="1279770" y="176653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624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Example Modules</a:t>
            </a:r>
            <a:endParaRPr lang="en-US" dirty="0">
              <a:latin typeface="Times New Roman"/>
              <a:cs typeface="Times New Roman"/>
            </a:endParaRPr>
          </a:p>
        </p:txBody>
      </p:sp>
      <p:sp>
        <p:nvSpPr>
          <p:cNvPr id="3" name="Content Placeholder 2"/>
          <p:cNvSpPr>
            <a:spLocks noGrp="1"/>
          </p:cNvSpPr>
          <p:nvPr>
            <p:ph idx="1"/>
          </p:nvPr>
        </p:nvSpPr>
        <p:spPr>
          <a:xfrm>
            <a:off x="152400" y="1524000"/>
            <a:ext cx="6934200" cy="2209800"/>
          </a:xfrm>
        </p:spPr>
        <p:txBody>
          <a:bodyPr>
            <a:normAutofit/>
          </a:bodyPr>
          <a:lstStyle/>
          <a:p>
            <a:pPr marL="0" indent="0">
              <a:buNone/>
            </a:pPr>
            <a:endParaRPr lang="en-US" sz="2000" dirty="0">
              <a:latin typeface="Times New Roman"/>
              <a:cs typeface="Times New Roman"/>
            </a:endParaRPr>
          </a:p>
          <a:p>
            <a:r>
              <a:rPr lang="en-US" sz="2000" dirty="0" smtClean="0">
                <a:latin typeface="Times New Roman"/>
                <a:cs typeface="Times New Roman"/>
              </a:rPr>
              <a:t>Self running PowerPoint with voice overlay</a:t>
            </a:r>
          </a:p>
          <a:p>
            <a:r>
              <a:rPr lang="en-US" sz="2000" dirty="0" smtClean="0">
                <a:latin typeface="Times New Roman"/>
                <a:cs typeface="Times New Roman"/>
              </a:rPr>
              <a:t>Study guide</a:t>
            </a:r>
          </a:p>
          <a:p>
            <a:r>
              <a:rPr lang="en-US" sz="2000" dirty="0" smtClean="0">
                <a:latin typeface="Times New Roman"/>
                <a:cs typeface="Times New Roman"/>
              </a:rPr>
              <a:t>Assessment</a:t>
            </a:r>
          </a:p>
        </p:txBody>
      </p:sp>
      <p:pic>
        <p:nvPicPr>
          <p:cNvPr id="7" name="Picture 6" descr="Screen Shot 2013-07-01 at 12.13.50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429000"/>
            <a:ext cx="3306717" cy="2476500"/>
          </a:xfrm>
          <a:prstGeom prst="rect">
            <a:avLst/>
          </a:prstGeom>
          <a:ln>
            <a:noFill/>
          </a:ln>
          <a:effectLst>
            <a:outerShdw blurRad="292100" dist="139700" dir="2700000" algn="tl" rotWithShape="0">
              <a:srgbClr val="333333">
                <a:alpha val="65000"/>
              </a:srgbClr>
            </a:outerShdw>
          </a:effectLst>
        </p:spPr>
      </p:pic>
      <p:pic>
        <p:nvPicPr>
          <p:cNvPr id="8" name="Picture 7" descr="Screen Shot 2013-07-01 at 12.05.58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00" y="3429000"/>
            <a:ext cx="3366135" cy="2514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07318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20000" cy="1143000"/>
          </a:xfrm>
        </p:spPr>
        <p:txBody>
          <a:bodyPr/>
          <a:lstStyle/>
          <a:p>
            <a:r>
              <a:rPr lang="en-US" sz="4000" dirty="0" smtClean="0">
                <a:latin typeface="Times New Roman"/>
                <a:cs typeface="Times New Roman"/>
              </a:rPr>
              <a:t>Introduction to Remote Sensing</a:t>
            </a:r>
            <a:endParaRPr lang="en-US" sz="4000" dirty="0">
              <a:latin typeface="Times New Roman"/>
              <a:cs typeface="Times New Roman"/>
            </a:endParaRPr>
          </a:p>
        </p:txBody>
      </p:sp>
      <p:pic>
        <p:nvPicPr>
          <p:cNvPr id="7" name="Picture 6" descr="Screen Shot 2013-07-01 at 12.06.52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52600"/>
            <a:ext cx="1558596" cy="5105400"/>
          </a:xfrm>
          <a:prstGeom prst="rect">
            <a:avLst/>
          </a:prstGeom>
          <a:ln>
            <a:noFill/>
          </a:ln>
          <a:effectLst>
            <a:outerShdw blurRad="292100" dist="139700" dir="2700000" algn="tl" rotWithShape="0">
              <a:srgbClr val="333333">
                <a:alpha val="65000"/>
              </a:srgbClr>
            </a:outerShdw>
          </a:effectLst>
        </p:spPr>
      </p:pic>
      <p:pic>
        <p:nvPicPr>
          <p:cNvPr id="3" name="Picture 2" descr="Screen Shot 2013-07-05 at 3.05.59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1981200"/>
            <a:ext cx="3822700" cy="3073400"/>
          </a:xfrm>
          <a:prstGeom prst="rect">
            <a:avLst/>
          </a:prstGeom>
          <a:ln>
            <a:noFill/>
          </a:ln>
          <a:effectLst/>
        </p:spPr>
      </p:pic>
      <p:pic>
        <p:nvPicPr>
          <p:cNvPr id="10" name="Picture 9" descr="Screen Shot 2013-07-01 at 12.59.20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0" y="4724400"/>
            <a:ext cx="2352869" cy="172720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3200400" y="1600200"/>
            <a:ext cx="2514600" cy="369332"/>
          </a:xfrm>
          <a:prstGeom prst="rect">
            <a:avLst/>
          </a:prstGeom>
          <a:noFill/>
        </p:spPr>
        <p:txBody>
          <a:bodyPr wrap="square" rtlCol="0">
            <a:spAutoFit/>
          </a:bodyPr>
          <a:lstStyle/>
          <a:p>
            <a:r>
              <a:rPr lang="en-US" dirty="0" smtClean="0">
                <a:latin typeface="Times New Roman"/>
                <a:cs typeface="Times New Roman"/>
              </a:rPr>
              <a:t>Assessment Questions</a:t>
            </a:r>
            <a:endParaRPr lang="en-US" dirty="0">
              <a:latin typeface="Times New Roman"/>
              <a:cs typeface="Times New Roman"/>
            </a:endParaRPr>
          </a:p>
        </p:txBody>
      </p:sp>
    </p:spTree>
    <p:extLst>
      <p:ext uri="{BB962C8B-B14F-4D97-AF65-F5344CB8AC3E}">
        <p14:creationId xmlns:p14="http://schemas.microsoft.com/office/powerpoint/2010/main" val="316686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Introduction to TeraScan</a:t>
            </a:r>
            <a:endParaRPr lang="en-US" dirty="0">
              <a:latin typeface="Times New Roman"/>
              <a:cs typeface="Times New Roman"/>
            </a:endParaRPr>
          </a:p>
        </p:txBody>
      </p:sp>
      <p:pic>
        <p:nvPicPr>
          <p:cNvPr id="13" name="Picture 12" descr="Screen Shot 2013-07-01 at 12.14.02 PM.png"/>
          <p:cNvPicPr>
            <a:picLocks noChangeAspect="1"/>
          </p:cNvPicPr>
          <p:nvPr/>
        </p:nvPicPr>
        <p:blipFill rotWithShape="1">
          <a:blip r:embed="rId3" cstate="print">
            <a:extLst>
              <a:ext uri="{28A0092B-C50C-407E-A947-70E740481C1C}">
                <a14:useLocalDpi xmlns:a14="http://schemas.microsoft.com/office/drawing/2010/main" val="0"/>
              </a:ext>
            </a:extLst>
          </a:blip>
          <a:srcRect t="19791"/>
          <a:stretch/>
        </p:blipFill>
        <p:spPr>
          <a:xfrm>
            <a:off x="5447" y="1357280"/>
            <a:ext cx="1689361" cy="5500720"/>
          </a:xfrm>
          <a:prstGeom prst="rect">
            <a:avLst/>
          </a:prstGeom>
          <a:ln>
            <a:noFill/>
          </a:ln>
          <a:effectLst>
            <a:outerShdw blurRad="292100" dist="139700" dir="2700000" algn="tl" rotWithShape="0">
              <a:srgbClr val="333333">
                <a:alpha val="65000"/>
              </a:srgbClr>
            </a:outerShdw>
          </a:effectLst>
        </p:spPr>
      </p:pic>
      <p:pic>
        <p:nvPicPr>
          <p:cNvPr id="15" name="Picture 14" descr="Screen Shot 2013-07-01 at 12.55.11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0" y="4495800"/>
            <a:ext cx="2380463" cy="1524000"/>
          </a:xfrm>
          <a:prstGeom prst="rect">
            <a:avLst/>
          </a:prstGeom>
          <a:ln>
            <a:noFill/>
          </a:ln>
          <a:effectLst>
            <a:outerShdw blurRad="292100" dist="139700" dir="2700000" algn="tl" rotWithShape="0">
              <a:srgbClr val="333333">
                <a:alpha val="65000"/>
              </a:srgbClr>
            </a:outerShdw>
          </a:effectLst>
        </p:spPr>
      </p:pic>
      <p:pic>
        <p:nvPicPr>
          <p:cNvPr id="16" name="Picture 15" descr="Screen Shot 2013-07-01 at 12.55.32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0" y="4953000"/>
            <a:ext cx="2590800" cy="1663700"/>
          </a:xfrm>
          <a:prstGeom prst="rect">
            <a:avLst/>
          </a:prstGeom>
          <a:ln>
            <a:noFill/>
          </a:ln>
          <a:effectLst>
            <a:outerShdw blurRad="292100" dist="139700" dir="2700000" algn="tl" rotWithShape="0">
              <a:srgbClr val="333333">
                <a:alpha val="65000"/>
              </a:srgbClr>
            </a:outerShdw>
          </a:effectLst>
        </p:spPr>
      </p:pic>
      <p:pic>
        <p:nvPicPr>
          <p:cNvPr id="3" name="Picture 2" descr="Screen Shot 2013-07-05 at 3.06.26 PM.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0" y="2057400"/>
            <a:ext cx="3594816" cy="2209800"/>
          </a:xfrm>
          <a:prstGeom prst="rect">
            <a:avLst/>
          </a:prstGeom>
          <a:ln>
            <a:noFill/>
          </a:ln>
          <a:effectLst/>
        </p:spPr>
      </p:pic>
      <p:sp>
        <p:nvSpPr>
          <p:cNvPr id="4" name="TextBox 3"/>
          <p:cNvSpPr txBox="1"/>
          <p:nvPr/>
        </p:nvSpPr>
        <p:spPr>
          <a:xfrm>
            <a:off x="3962400" y="1524000"/>
            <a:ext cx="2667000" cy="369332"/>
          </a:xfrm>
          <a:prstGeom prst="rect">
            <a:avLst/>
          </a:prstGeom>
          <a:noFill/>
        </p:spPr>
        <p:txBody>
          <a:bodyPr wrap="square" rtlCol="0">
            <a:spAutoFit/>
          </a:bodyPr>
          <a:lstStyle/>
          <a:p>
            <a:r>
              <a:rPr lang="en-US" dirty="0" smtClean="0">
                <a:latin typeface="Times New Roman"/>
                <a:cs typeface="Times New Roman"/>
              </a:rPr>
              <a:t>Assessment Questions</a:t>
            </a:r>
            <a:endParaRPr lang="en-US" dirty="0">
              <a:latin typeface="Times New Roman"/>
              <a:cs typeface="Times New Roman"/>
            </a:endParaRPr>
          </a:p>
        </p:txBody>
      </p:sp>
    </p:spTree>
    <p:extLst>
      <p:ext uri="{BB962C8B-B14F-4D97-AF65-F5344CB8AC3E}">
        <p14:creationId xmlns:p14="http://schemas.microsoft.com/office/powerpoint/2010/main" val="113160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Conclusion</a:t>
            </a:r>
            <a:endParaRPr lang="en-US" dirty="0">
              <a:latin typeface="Times New Roman"/>
              <a:cs typeface="Times New Roman"/>
            </a:endParaRPr>
          </a:p>
        </p:txBody>
      </p:sp>
      <p:graphicFrame>
        <p:nvGraphicFramePr>
          <p:cNvPr id="4" name="Diagram 3"/>
          <p:cNvGraphicFramePr/>
          <p:nvPr>
            <p:extLst>
              <p:ext uri="{D42A27DB-BD31-4B8C-83A1-F6EECF244321}">
                <p14:modId xmlns:p14="http://schemas.microsoft.com/office/powerpoint/2010/main" val="2537421206"/>
              </p:ext>
            </p:extLst>
          </p:nvPr>
        </p:nvGraphicFramePr>
        <p:xfrm>
          <a:off x="1210042" y="168237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Future Research</a:t>
            </a:r>
            <a:endParaRPr lang="en-US" dirty="0">
              <a:latin typeface="Times New Roman"/>
              <a:cs typeface="Times New Roman"/>
            </a:endParaRPr>
          </a:p>
        </p:txBody>
      </p:sp>
      <p:sp>
        <p:nvSpPr>
          <p:cNvPr id="3" name="Content Placeholder 2"/>
          <p:cNvSpPr>
            <a:spLocks noGrp="1"/>
          </p:cNvSpPr>
          <p:nvPr>
            <p:ph idx="1"/>
          </p:nvPr>
        </p:nvSpPr>
        <p:spPr/>
        <p:txBody>
          <a:bodyPr/>
          <a:lstStyle/>
          <a:p>
            <a:r>
              <a:rPr lang="en-US" dirty="0" smtClean="0">
                <a:latin typeface="Times New Roman"/>
                <a:cs typeface="Times New Roman"/>
              </a:rPr>
              <a:t>Installation of Ground Stations (July 2013)</a:t>
            </a:r>
            <a:endParaRPr lang="en-US" dirty="0">
              <a:latin typeface="Times New Roman"/>
              <a:cs typeface="Times New Roman"/>
            </a:endParaRPr>
          </a:p>
          <a:p>
            <a:r>
              <a:rPr lang="en-US" dirty="0" smtClean="0">
                <a:latin typeface="Times New Roman"/>
                <a:cs typeface="Times New Roman"/>
              </a:rPr>
              <a:t>Creation of remaining modules</a:t>
            </a:r>
          </a:p>
          <a:p>
            <a:r>
              <a:rPr lang="en-US" dirty="0" smtClean="0">
                <a:latin typeface="Times New Roman"/>
                <a:cs typeface="Times New Roman"/>
              </a:rPr>
              <a:t>University CEU course certification</a:t>
            </a:r>
            <a:endParaRPr lang="en-US" dirty="0">
              <a:latin typeface="Times New Roman"/>
              <a:cs typeface="Times New Roman"/>
            </a:endParaRPr>
          </a:p>
          <a:p>
            <a:r>
              <a:rPr lang="en-US" dirty="0" smtClean="0">
                <a:latin typeface="Times New Roman"/>
                <a:cs typeface="Times New Roman"/>
              </a:rPr>
              <a:t>Meet with faculty to integrate</a:t>
            </a:r>
          </a:p>
          <a:p>
            <a:r>
              <a:rPr lang="en-US" dirty="0" smtClean="0">
                <a:latin typeface="Times New Roman"/>
                <a:cs typeface="Times New Roman"/>
              </a:rPr>
              <a:t>Test modules with K-12, undergraduates, graduates, government agency and officials</a:t>
            </a:r>
          </a:p>
          <a:p>
            <a:r>
              <a:rPr lang="en-US" dirty="0" smtClean="0">
                <a:latin typeface="Times New Roman"/>
                <a:cs typeface="Times New Roman"/>
              </a:rPr>
              <a:t>Schedule CEU courses</a:t>
            </a:r>
            <a:endParaRPr lang="en-US" dirty="0">
              <a:latin typeface="Times New Roman"/>
              <a:cs typeface="Times New Roman"/>
            </a:endParaRPr>
          </a:p>
        </p:txBody>
      </p:sp>
      <p:pic>
        <p:nvPicPr>
          <p:cNvPr id="4" name="Picture 3" descr="eg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3975735"/>
            <a:ext cx="2159000" cy="2882265"/>
          </a:xfrm>
          <a:prstGeom prst="rect">
            <a:avLst/>
          </a:prstGeom>
          <a:ln>
            <a:noFill/>
          </a:ln>
          <a:effectLst>
            <a:outerShdw blurRad="292100" dist="139700" dir="2700000" algn="tl" rotWithShape="0">
              <a:srgbClr val="333333">
                <a:alpha val="65000"/>
              </a:srgbClr>
            </a:outerShdw>
          </a:effectLst>
        </p:spPr>
      </p:pic>
      <p:pic>
        <p:nvPicPr>
          <p:cNvPr id="5" name="Picture 4" descr="Screen Shot 2013-07-01 at 1.15.23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000" y="4572000"/>
            <a:ext cx="2367455" cy="15113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1170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a:cs typeface="Times New Roman"/>
              </a:rPr>
              <a:t>Acknowledgements</a:t>
            </a:r>
            <a:endParaRPr lang="en-US" dirty="0">
              <a:latin typeface="Times New Roman"/>
              <a:cs typeface="Times New Roman"/>
            </a:endParaRPr>
          </a:p>
        </p:txBody>
      </p:sp>
      <p:sp>
        <p:nvSpPr>
          <p:cNvPr id="3" name="Content Placeholder 2"/>
          <p:cNvSpPr>
            <a:spLocks noGrp="1"/>
          </p:cNvSpPr>
          <p:nvPr>
            <p:ph idx="1"/>
          </p:nvPr>
        </p:nvSpPr>
        <p:spPr/>
        <p:txBody>
          <a:bodyPr>
            <a:normAutofit/>
          </a:bodyPr>
          <a:lstStyle/>
          <a:p>
            <a:pPr algn="ctr">
              <a:buNone/>
            </a:pPr>
            <a:r>
              <a:rPr lang="en-US" sz="2400" dirty="0" smtClean="0">
                <a:latin typeface="Times New Roman"/>
                <a:cs typeface="Times New Roman"/>
              </a:rPr>
              <a:t>The 2013 Remote Sensing Team would like to thank</a:t>
            </a:r>
          </a:p>
          <a:p>
            <a:pPr marL="114300" indent="0" algn="ctr">
              <a:buNone/>
            </a:pPr>
            <a:endParaRPr lang="en-US" sz="2400" dirty="0" smtClean="0">
              <a:latin typeface="Times New Roman"/>
              <a:cs typeface="Times New Roman"/>
            </a:endParaRPr>
          </a:p>
          <a:p>
            <a:pPr marL="114300" indent="0" algn="ctr">
              <a:buNone/>
            </a:pPr>
            <a:r>
              <a:rPr lang="en-US" sz="2400" dirty="0" smtClean="0">
                <a:latin typeface="Times New Roman"/>
                <a:cs typeface="Times New Roman"/>
              </a:rPr>
              <a:t>REU Principal Investigator: Dr. Linda Hayden </a:t>
            </a:r>
          </a:p>
          <a:p>
            <a:pPr marL="114300" indent="0" algn="ctr">
              <a:buNone/>
            </a:pPr>
            <a:r>
              <a:rPr lang="en-US" sz="2400" dirty="0" smtClean="0">
                <a:latin typeface="Times New Roman"/>
                <a:cs typeface="Times New Roman"/>
              </a:rPr>
              <a:t>Mentor: Mr. Je'aime Powell </a:t>
            </a:r>
          </a:p>
          <a:p>
            <a:pPr algn="ctr">
              <a:buNone/>
            </a:pPr>
            <a:endParaRPr lang="en-US" sz="2400" dirty="0" smtClean="0"/>
          </a:p>
          <a:p>
            <a:endParaRPr lang="en-US" sz="2400" dirty="0"/>
          </a:p>
        </p:txBody>
      </p:sp>
      <p:pic>
        <p:nvPicPr>
          <p:cNvPr id="4" name="Picture 3" descr="clapping-hand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3417009"/>
            <a:ext cx="2737320" cy="34754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Questions</a:t>
            </a:r>
            <a:endParaRPr lang="en-US" dirty="0">
              <a:latin typeface="Times New Roman"/>
              <a:cs typeface="Times New Roman"/>
            </a:endParaRPr>
          </a:p>
        </p:txBody>
      </p:sp>
      <p:pic>
        <p:nvPicPr>
          <p:cNvPr id="4" name="Picture 3" descr="C:\Users\rdixon904\AppData\Local\Microsoft\Windows\Temporary Internet Files\Content.IE5\E7JH6X1X\MC900078711[1].wmf"/>
          <p:cNvPicPr>
            <a:picLocks noChangeAspect="1" noChangeArrowheads="1"/>
          </p:cNvPicPr>
          <p:nvPr/>
        </p:nvPicPr>
        <p:blipFill>
          <a:blip r:embed="rId3" cstate="print"/>
          <a:srcRect/>
          <a:stretch>
            <a:fillRect/>
          </a:stretch>
        </p:blipFill>
        <p:spPr bwMode="auto">
          <a:xfrm>
            <a:off x="609600" y="2133600"/>
            <a:ext cx="1622066" cy="3934305"/>
          </a:xfrm>
          <a:prstGeom prst="rect">
            <a:avLst/>
          </a:prstGeom>
          <a:ln>
            <a:noFill/>
          </a:ln>
          <a:effectLst>
            <a:outerShdw blurRad="292100" dist="139700" dir="2700000" algn="tl" rotWithShape="0">
              <a:srgbClr val="333333">
                <a:alpha val="65000"/>
              </a:srgbClr>
            </a:outerShdw>
          </a:effectLst>
        </p:spPr>
      </p:pic>
      <p:pic>
        <p:nvPicPr>
          <p:cNvPr id="5" name="Picture 2" descr="C:\Users\rdixon904\AppData\Local\Microsoft\Windows\Temporary Internet Files\Content.IE5\DKL032AG\MC900391752[1].wmf"/>
          <p:cNvPicPr>
            <a:picLocks noChangeAspect="1" noChangeArrowheads="1"/>
          </p:cNvPicPr>
          <p:nvPr/>
        </p:nvPicPr>
        <p:blipFill>
          <a:blip r:embed="rId4" cstate="print"/>
          <a:srcRect/>
          <a:stretch>
            <a:fillRect/>
          </a:stretch>
        </p:blipFill>
        <p:spPr bwMode="auto">
          <a:xfrm>
            <a:off x="2819400" y="3429000"/>
            <a:ext cx="1816913" cy="1812341"/>
          </a:xfrm>
          <a:prstGeom prst="rect">
            <a:avLst/>
          </a:prstGeom>
          <a:ln>
            <a:noFill/>
          </a:ln>
          <a:effectLst>
            <a:outerShdw blurRad="292100" dist="139700" dir="2700000" algn="tl" rotWithShape="0">
              <a:srgbClr val="333333">
                <a:alpha val="65000"/>
              </a:srgbClr>
            </a:outerShdw>
          </a:effectLst>
        </p:spPr>
      </p:pic>
      <p:pic>
        <p:nvPicPr>
          <p:cNvPr id="6" name="Picture 2" descr="C:\Users\rdixon904\AppData\Local\Microsoft\Windows\Temporary Internet Files\Content.IE5\8ILWPLYC\MC900282178[1].wmf"/>
          <p:cNvPicPr>
            <a:picLocks noChangeAspect="1" noChangeArrowheads="1"/>
          </p:cNvPicPr>
          <p:nvPr/>
        </p:nvPicPr>
        <p:blipFill>
          <a:blip r:embed="rId5" cstate="print"/>
          <a:srcRect/>
          <a:stretch>
            <a:fillRect/>
          </a:stretch>
        </p:blipFill>
        <p:spPr bwMode="auto">
          <a:xfrm>
            <a:off x="5486400" y="2971800"/>
            <a:ext cx="2161794" cy="24927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06135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239000" cy="838200"/>
          </a:xfrm>
        </p:spPr>
        <p:txBody>
          <a:bodyPr>
            <a:normAutofit/>
          </a:bodyPr>
          <a:lstStyle/>
          <a:p>
            <a:pPr algn="ctr"/>
            <a:r>
              <a:rPr lang="en-US" sz="4000" dirty="0" smtClean="0">
                <a:latin typeface="Times New Roman" pitchFamily="18" charset="0"/>
                <a:cs typeface="Times New Roman" pitchFamily="18" charset="0"/>
              </a:rPr>
              <a:t>Remote Sensing Team</a:t>
            </a:r>
            <a:endParaRPr lang="en-US" sz="4000" dirty="0">
              <a:latin typeface="Times New Roman" pitchFamily="18" charset="0"/>
              <a:cs typeface="Times New Roman" pitchFamily="18" charset="0"/>
            </a:endParaRPr>
          </a:p>
        </p:txBody>
      </p:sp>
      <p:pic>
        <p:nvPicPr>
          <p:cNvPr id="4" name="Picture 3" descr="130531_reu_101.JPG"/>
          <p:cNvPicPr>
            <a:picLocks noChangeAspect="1"/>
          </p:cNvPicPr>
          <p:nvPr/>
        </p:nvPicPr>
        <p:blipFill>
          <a:blip r:embed="rId3" cstate="print"/>
          <a:stretch>
            <a:fillRect/>
          </a:stretch>
        </p:blipFill>
        <p:spPr>
          <a:xfrm>
            <a:off x="685800" y="990600"/>
            <a:ext cx="2973658" cy="1981200"/>
          </a:xfrm>
          <a:prstGeom prst="rect">
            <a:avLst/>
          </a:prstGeom>
        </p:spPr>
      </p:pic>
      <p:pic>
        <p:nvPicPr>
          <p:cNvPr id="5" name="Picture 4" descr="130531_reu_114.JPG"/>
          <p:cNvPicPr>
            <a:picLocks noChangeAspect="1"/>
          </p:cNvPicPr>
          <p:nvPr/>
        </p:nvPicPr>
        <p:blipFill>
          <a:blip r:embed="rId4" cstate="print"/>
          <a:stretch>
            <a:fillRect/>
          </a:stretch>
        </p:blipFill>
        <p:spPr>
          <a:xfrm>
            <a:off x="4267200" y="990600"/>
            <a:ext cx="2973658" cy="1981200"/>
          </a:xfrm>
          <a:prstGeom prst="rect">
            <a:avLst/>
          </a:prstGeom>
        </p:spPr>
      </p:pic>
      <p:sp>
        <p:nvSpPr>
          <p:cNvPr id="6" name="TextBox 5"/>
          <p:cNvSpPr txBox="1"/>
          <p:nvPr/>
        </p:nvSpPr>
        <p:spPr>
          <a:xfrm>
            <a:off x="533400" y="2971800"/>
            <a:ext cx="3505200" cy="584776"/>
          </a:xfrm>
          <a:prstGeom prst="rect">
            <a:avLst/>
          </a:prstGeom>
          <a:noFill/>
        </p:spPr>
        <p:txBody>
          <a:bodyPr wrap="square" rtlCol="0">
            <a:spAutoFit/>
          </a:bodyPr>
          <a:lstStyle/>
          <a:p>
            <a:r>
              <a:rPr lang="en-US" sz="1600" dirty="0" smtClean="0">
                <a:latin typeface="Times New Roman" pitchFamily="18" charset="0"/>
                <a:cs typeface="Times New Roman" pitchFamily="18" charset="0"/>
              </a:rPr>
              <a:t>Kalyx McDonald</a:t>
            </a:r>
          </a:p>
          <a:p>
            <a:r>
              <a:rPr lang="en-US" sz="1600" dirty="0" smtClean="0">
                <a:latin typeface="Times New Roman" pitchFamily="18" charset="0"/>
                <a:cs typeface="Times New Roman" pitchFamily="18" charset="0"/>
              </a:rPr>
              <a:t>Mississippi Valley State University</a:t>
            </a:r>
            <a:endParaRPr lang="en-US" sz="1600" dirty="0">
              <a:latin typeface="Times New Roman" pitchFamily="18" charset="0"/>
              <a:cs typeface="Times New Roman" pitchFamily="18" charset="0"/>
            </a:endParaRPr>
          </a:p>
        </p:txBody>
      </p:sp>
      <p:sp>
        <p:nvSpPr>
          <p:cNvPr id="7" name="TextBox 6"/>
          <p:cNvSpPr txBox="1"/>
          <p:nvPr/>
        </p:nvSpPr>
        <p:spPr>
          <a:xfrm>
            <a:off x="4267200" y="2971800"/>
            <a:ext cx="3505200" cy="584776"/>
          </a:xfrm>
          <a:prstGeom prst="rect">
            <a:avLst/>
          </a:prstGeom>
          <a:noFill/>
        </p:spPr>
        <p:txBody>
          <a:bodyPr wrap="square" rtlCol="0">
            <a:spAutoFit/>
          </a:bodyPr>
          <a:lstStyle/>
          <a:p>
            <a:r>
              <a:rPr lang="en-US" sz="1600" dirty="0" smtClean="0">
                <a:latin typeface="Times New Roman" pitchFamily="18" charset="0"/>
                <a:cs typeface="Times New Roman" pitchFamily="18" charset="0"/>
              </a:rPr>
              <a:t>Courtney Farmer</a:t>
            </a:r>
          </a:p>
          <a:p>
            <a:r>
              <a:rPr lang="en-US" sz="1600" dirty="0" smtClean="0">
                <a:latin typeface="Times New Roman" pitchFamily="18" charset="0"/>
                <a:cs typeface="Times New Roman" pitchFamily="18" charset="0"/>
              </a:rPr>
              <a:t>Elizabeth City State University</a:t>
            </a:r>
            <a:endParaRPr lang="en-US" sz="1600" dirty="0">
              <a:latin typeface="Times New Roman" pitchFamily="18" charset="0"/>
              <a:cs typeface="Times New Roman" pitchFamily="18" charset="0"/>
            </a:endParaRPr>
          </a:p>
        </p:txBody>
      </p:sp>
      <p:sp>
        <p:nvSpPr>
          <p:cNvPr id="8" name="TextBox 7"/>
          <p:cNvSpPr txBox="1"/>
          <p:nvPr/>
        </p:nvSpPr>
        <p:spPr>
          <a:xfrm>
            <a:off x="2819400" y="6172200"/>
            <a:ext cx="3124200" cy="338554"/>
          </a:xfrm>
          <a:prstGeom prst="rect">
            <a:avLst/>
          </a:prstGeom>
          <a:noFill/>
        </p:spPr>
        <p:txBody>
          <a:bodyPr wrap="square" rtlCol="0">
            <a:spAutoFit/>
          </a:bodyPr>
          <a:lstStyle/>
          <a:p>
            <a:r>
              <a:rPr lang="en-US" sz="1600" dirty="0" smtClean="0">
                <a:latin typeface="Times New Roman" pitchFamily="18" charset="0"/>
                <a:cs typeface="Times New Roman" pitchFamily="18" charset="0"/>
              </a:rPr>
              <a:t>Mentor: Mr. Je'aime Powell </a:t>
            </a:r>
            <a:endParaRPr lang="en-US" sz="1600" dirty="0">
              <a:latin typeface="Times New Roman" pitchFamily="18" charset="0"/>
              <a:cs typeface="Times New Roman" pitchFamily="18" charset="0"/>
            </a:endParaRPr>
          </a:p>
        </p:txBody>
      </p:sp>
      <p:pic>
        <p:nvPicPr>
          <p:cNvPr id="3" name="Picture 2" descr="powell_01.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9400" y="3962400"/>
            <a:ext cx="2413000" cy="22479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Overview</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dirty="0" smtClean="0">
                <a:latin typeface="Times New Roman" pitchFamily="18" charset="0"/>
                <a:cs typeface="Times New Roman" pitchFamily="18" charset="0"/>
              </a:rPr>
              <a:t>Abstract</a:t>
            </a:r>
          </a:p>
          <a:p>
            <a:r>
              <a:rPr lang="en-US" dirty="0" smtClean="0">
                <a:latin typeface="Times New Roman" pitchFamily="18" charset="0"/>
                <a:cs typeface="Times New Roman" pitchFamily="18" charset="0"/>
              </a:rPr>
              <a:t>Purpose </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Introduction</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Methodology</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Conclusion</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Future Research</a:t>
            </a:r>
          </a:p>
          <a:p>
            <a:r>
              <a:rPr lang="en-US" dirty="0">
                <a:latin typeface="Times New Roman" pitchFamily="18" charset="0"/>
                <a:cs typeface="Times New Roman" pitchFamily="18" charset="0"/>
              </a:rPr>
              <a:t>Acknowledgements </a:t>
            </a:r>
          </a:p>
          <a:p>
            <a:r>
              <a:rPr lang="en-US" dirty="0" smtClean="0">
                <a:latin typeface="Times New Roman" pitchFamily="18" charset="0"/>
                <a:cs typeface="Times New Roman" pitchFamily="18" charset="0"/>
              </a:rPr>
              <a:t>Questions</a:t>
            </a:r>
            <a:endParaRPr lang="en-US" dirty="0">
              <a:latin typeface="Times New Roman" pitchFamily="18" charset="0"/>
              <a:cs typeface="Times New Roman" pitchFamily="18" charset="0"/>
            </a:endParaRPr>
          </a:p>
          <a:p>
            <a:pPr lvl="1"/>
            <a:endParaRPr lang="en-US" dirty="0" smtClean="0">
              <a:latin typeface="Times New Roman" pitchFamily="18" charset="0"/>
              <a:cs typeface="Times New Roman" pitchFamily="18" charset="0"/>
            </a:endParaRPr>
          </a:p>
          <a:p>
            <a:pPr marL="411480" lvl="1" indent="0">
              <a:buNone/>
            </a:pPr>
            <a:endParaRPr lang="en-US" dirty="0" smtClean="0">
              <a:latin typeface="Times New Roman" pitchFamily="18" charset="0"/>
              <a:cs typeface="Times New Roman" pitchFamily="18" charset="0"/>
            </a:endParaRPr>
          </a:p>
          <a:p>
            <a:pPr lvl="1"/>
            <a:endParaRPr lang="en-US" dirty="0">
              <a:latin typeface="Times New Roman" pitchFamily="18" charset="0"/>
              <a:cs typeface="Times New Roman" pitchFamily="18" charset="0"/>
            </a:endParaRPr>
          </a:p>
          <a:p>
            <a:pPr lvl="1"/>
            <a:endParaRPr lang="en-US" dirty="0">
              <a:latin typeface="Times New Roman" pitchFamily="18" charset="0"/>
              <a:cs typeface="Times New Roman" pitchFamily="18" charset="0"/>
            </a:endParaRPr>
          </a:p>
          <a:p>
            <a:pPr marL="411480" lvl="1" indent="0">
              <a:buNone/>
            </a:pPr>
            <a:endParaRPr lang="en-US" dirty="0" smtClean="0">
              <a:latin typeface="Times New Roman" pitchFamily="18" charset="0"/>
              <a:cs typeface="Times New Roman" pitchFamily="18" charset="0"/>
            </a:endParaRPr>
          </a:p>
          <a:p>
            <a:pPr lvl="1"/>
            <a:endParaRPr lang="en-US" dirty="0" smtClean="0">
              <a:latin typeface="Times New Roman" pitchFamily="18" charset="0"/>
              <a:cs typeface="Times New Roman" pitchFamily="18" charset="0"/>
            </a:endParaRPr>
          </a:p>
          <a:p>
            <a:pPr lvl="1"/>
            <a:endParaRPr lang="en-US" dirty="0">
              <a:latin typeface="Times New Roman" pitchFamily="18" charset="0"/>
              <a:cs typeface="Times New Roman" pitchFamily="18" charset="0"/>
            </a:endParaRPr>
          </a:p>
        </p:txBody>
      </p:sp>
      <p:pic>
        <p:nvPicPr>
          <p:cNvPr id="4" name="Picture 3" descr="Unknow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7634" y="1796382"/>
            <a:ext cx="2324100" cy="3492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Content Placeholder 2"/>
          <p:cNvSpPr>
            <a:spLocks noGrp="1"/>
          </p:cNvSpPr>
          <p:nvPr>
            <p:ph idx="1"/>
          </p:nvPr>
        </p:nvSpPr>
        <p:spPr/>
        <p:txBody>
          <a:bodyPr>
            <a:normAutofit/>
          </a:bodyPr>
          <a:lstStyle/>
          <a:p>
            <a:pPr>
              <a:buNone/>
            </a:pPr>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SeaSpace </a:t>
            </a:r>
            <a:r>
              <a:rPr lang="en-US" sz="1600" dirty="0">
                <a:latin typeface="Times New Roman" pitchFamily="18" charset="0"/>
                <a:cs typeface="Times New Roman" pitchFamily="18" charset="0"/>
              </a:rPr>
              <a:t>and Elizabeth City State University (ECSU) signed a Memorandum of Understanding (MOU) in February of 2012. </a:t>
            </a:r>
            <a:r>
              <a:rPr lang="en-US" sz="1600" dirty="0" smtClean="0">
                <a:latin typeface="Times New Roman" pitchFamily="18" charset="0"/>
                <a:cs typeface="Times New Roman" pitchFamily="18" charset="0"/>
              </a:rPr>
              <a:t>SeaSpace </a:t>
            </a:r>
            <a:r>
              <a:rPr lang="en-US" sz="1600" dirty="0">
                <a:latin typeface="Times New Roman" pitchFamily="18" charset="0"/>
                <a:cs typeface="Times New Roman" pitchFamily="18" charset="0"/>
              </a:rPr>
              <a:t>is the world's leading provider of satellite ground stations and processing software for remote sensing applications. The MOU stated that ECSU would provide a training site for </a:t>
            </a:r>
            <a:r>
              <a:rPr lang="en-US" sz="1600" dirty="0" smtClean="0">
                <a:latin typeface="Times New Roman" pitchFamily="18" charset="0"/>
                <a:cs typeface="Times New Roman" pitchFamily="18" charset="0"/>
              </a:rPr>
              <a:t>SeaSpace's </a:t>
            </a:r>
            <a:r>
              <a:rPr lang="en-US" sz="1600" dirty="0">
                <a:latin typeface="Times New Roman" pitchFamily="18" charset="0"/>
                <a:cs typeface="Times New Roman" pitchFamily="18" charset="0"/>
              </a:rPr>
              <a:t>technology and data products along with integration of the products into classroom curriculum. In return, </a:t>
            </a:r>
            <a:r>
              <a:rPr lang="en-US" sz="1600" dirty="0" smtClean="0">
                <a:latin typeface="Times New Roman" pitchFamily="18" charset="0"/>
                <a:cs typeface="Times New Roman" pitchFamily="18" charset="0"/>
              </a:rPr>
              <a:t>SeaSpace </a:t>
            </a:r>
            <a:r>
              <a:rPr lang="en-US" sz="1600" dirty="0">
                <a:latin typeface="Times New Roman" pitchFamily="18" charset="0"/>
                <a:cs typeface="Times New Roman" pitchFamily="18" charset="0"/>
              </a:rPr>
              <a:t>would provide ground stations for receiving direct broadcast data from various telemetries. The ground stations include a 3.7m X/L band, a 3.6m C band, and a 5.0m L band dishes, along with accompanying computing hardware. The purpose of this project was to generate a training curriculum focused on the K-12 classroom, along with college courses, and outside governmental agencies. The curriculum contains one hour modules which as a whole could be presented as a 10 hour course that qualifies as one continuing education unit (CEU) for K-12 teachers and administrators.  Example modules for “Introduction to Remote Sensing” and “Introduction to </a:t>
            </a:r>
            <a:r>
              <a:rPr lang="en-US" sz="1600" dirty="0" smtClean="0">
                <a:latin typeface="Times New Roman" pitchFamily="18" charset="0"/>
                <a:cs typeface="Times New Roman" pitchFamily="18" charset="0"/>
              </a:rPr>
              <a:t>TeraScan</a:t>
            </a:r>
            <a:r>
              <a:rPr lang="en-US" sz="1600" dirty="0">
                <a:latin typeface="Times New Roman" pitchFamily="18" charset="0"/>
                <a:cs typeface="Times New Roman" pitchFamily="18" charset="0"/>
              </a:rPr>
              <a:t>” were also created.  </a:t>
            </a:r>
            <a:endParaRPr lang="en-US" sz="1600" dirty="0" smtClean="0">
              <a:latin typeface="Times New Roman" pitchFamily="18" charset="0"/>
              <a:cs typeface="Times New Roman" pitchFamily="18" charset="0"/>
            </a:endParaRPr>
          </a:p>
          <a:p>
            <a:pPr>
              <a:buNone/>
            </a:pPr>
            <a:endParaRPr lang="en-US" sz="1600" dirty="0" smtClean="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smtClean="0">
                <a:latin typeface="Times New Roman"/>
                <a:cs typeface="Times New Roman"/>
              </a:rPr>
              <a:t>Purpose</a:t>
            </a:r>
            <a:endParaRPr lang="en-US" dirty="0"/>
          </a:p>
        </p:txBody>
      </p:sp>
      <p:sp>
        <p:nvSpPr>
          <p:cNvPr id="3" name="Content Placeholder 2"/>
          <p:cNvSpPr>
            <a:spLocks noGrp="1"/>
          </p:cNvSpPr>
          <p:nvPr>
            <p:ph idx="1"/>
          </p:nvPr>
        </p:nvSpPr>
        <p:spPr>
          <a:xfrm>
            <a:off x="457200" y="1600200"/>
            <a:ext cx="7620000" cy="2057400"/>
          </a:xfrm>
        </p:spPr>
        <p:txBody>
          <a:bodyPr>
            <a:normAutofit/>
          </a:bodyPr>
          <a:lstStyle/>
          <a:p>
            <a:pPr algn="ctr"/>
            <a:r>
              <a:rPr lang="en-US" dirty="0" smtClean="0">
                <a:latin typeface="Times New Roman"/>
                <a:cs typeface="Times New Roman"/>
              </a:rPr>
              <a:t>Generate a curriculum focused on K-12 classes, college courses, &amp; governmental agencies</a:t>
            </a:r>
          </a:p>
          <a:p>
            <a:pPr algn="ctr"/>
            <a:r>
              <a:rPr lang="en-US" dirty="0" smtClean="0">
                <a:latin typeface="Times New Roman"/>
                <a:cs typeface="Times New Roman"/>
              </a:rPr>
              <a:t>Make the curriculum meet qualifications of one CEU</a:t>
            </a:r>
          </a:p>
          <a:p>
            <a:pPr algn="ctr"/>
            <a:endParaRPr lang="en-US" dirty="0">
              <a:latin typeface="Times New Roman"/>
              <a:cs typeface="Times New Roman"/>
            </a:endParaRPr>
          </a:p>
        </p:txBody>
      </p:sp>
      <p:pic>
        <p:nvPicPr>
          <p:cNvPr id="4" name="Picture 3" descr="130604_html_38.JPG"/>
          <p:cNvPicPr>
            <a:picLocks noChangeAspect="1"/>
          </p:cNvPicPr>
          <p:nvPr/>
        </p:nvPicPr>
        <p:blipFill rotWithShape="1">
          <a:blip r:embed="rId3" cstate="print">
            <a:extLst>
              <a:ext uri="{28A0092B-C50C-407E-A947-70E740481C1C}">
                <a14:useLocalDpi xmlns:a14="http://schemas.microsoft.com/office/drawing/2010/main" val="0"/>
              </a:ext>
            </a:extLst>
          </a:blip>
          <a:srcRect l="19233" t="34281" r="22166" b="12043"/>
          <a:stretch/>
        </p:blipFill>
        <p:spPr>
          <a:xfrm>
            <a:off x="2667000" y="2895600"/>
            <a:ext cx="3886200" cy="2371578"/>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7-01 at 12.04.04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971800"/>
            <a:ext cx="2885810" cy="2971800"/>
          </a:xfrm>
          <a:prstGeom prst="rect">
            <a:avLst/>
          </a:prstGeom>
          <a:ln>
            <a:noFill/>
          </a:ln>
          <a:effectLst/>
        </p:spPr>
      </p:pic>
      <p:sp>
        <p:nvSpPr>
          <p:cNvPr id="2" name="Title 1"/>
          <p:cNvSpPr>
            <a:spLocks noGrp="1"/>
          </p:cNvSpPr>
          <p:nvPr>
            <p:ph type="title"/>
          </p:nvPr>
        </p:nvSpPr>
        <p:spPr/>
        <p:txBody>
          <a:bodyPr/>
          <a:lstStyle/>
          <a:p>
            <a:r>
              <a:rPr lang="en-US" dirty="0" smtClean="0">
                <a:latin typeface="Times New Roman"/>
                <a:cs typeface="Times New Roman"/>
              </a:rPr>
              <a:t>Introduction</a:t>
            </a:r>
            <a:r>
              <a:rPr lang="en-US" dirty="0" smtClean="0"/>
              <a:t> - MOU</a:t>
            </a:r>
            <a:endParaRPr lang="en-US" dirty="0"/>
          </a:p>
        </p:txBody>
      </p:sp>
      <p:sp>
        <p:nvSpPr>
          <p:cNvPr id="3" name="Content Placeholder 2"/>
          <p:cNvSpPr>
            <a:spLocks noGrp="1"/>
          </p:cNvSpPr>
          <p:nvPr>
            <p:ph idx="1"/>
          </p:nvPr>
        </p:nvSpPr>
        <p:spPr>
          <a:xfrm>
            <a:off x="381000" y="1752600"/>
            <a:ext cx="4038600" cy="4800600"/>
          </a:xfrm>
        </p:spPr>
        <p:txBody>
          <a:bodyPr/>
          <a:lstStyle/>
          <a:p>
            <a:endParaRPr lang="en-US" sz="1800" dirty="0" smtClean="0">
              <a:latin typeface="Times New Roman" pitchFamily="18" charset="0"/>
              <a:cs typeface="Times New Roman" pitchFamily="18" charset="0"/>
            </a:endParaRPr>
          </a:p>
          <a:p>
            <a:pPr lvl="1"/>
            <a:endParaRPr lang="en-US" sz="1800" dirty="0">
              <a:latin typeface="Times New Roman" pitchFamily="18" charset="0"/>
              <a:cs typeface="Times New Roman" pitchFamily="18" charset="0"/>
            </a:endParaRPr>
          </a:p>
          <a:p>
            <a:pPr lvl="1"/>
            <a:endParaRPr lang="en-US" sz="1600" dirty="0" smtClean="0">
              <a:latin typeface="Times New Roman" pitchFamily="18" charset="0"/>
              <a:cs typeface="Times New Roman" pitchFamily="18" charset="0"/>
            </a:endParaRPr>
          </a:p>
          <a:p>
            <a:pPr lvl="1">
              <a:buNone/>
            </a:pPr>
            <a:endParaRPr lang="en-US" sz="1600" dirty="0" smtClean="0">
              <a:latin typeface="Times New Roman" pitchFamily="18" charset="0"/>
              <a:cs typeface="Times New Roman" pitchFamily="18" charset="0"/>
            </a:endParaRPr>
          </a:p>
          <a:p>
            <a:endParaRPr lang="en-US" dirty="0"/>
          </a:p>
        </p:txBody>
      </p:sp>
      <p:sp>
        <p:nvSpPr>
          <p:cNvPr id="4" name="Rectangle 3"/>
          <p:cNvSpPr/>
          <p:nvPr/>
        </p:nvSpPr>
        <p:spPr>
          <a:xfrm>
            <a:off x="304800" y="1828800"/>
            <a:ext cx="4114800" cy="738664"/>
          </a:xfrm>
          <a:prstGeom prst="rect">
            <a:avLst/>
          </a:prstGeom>
        </p:spPr>
        <p:txBody>
          <a:bodyPr wrap="square">
            <a:spAutoFit/>
          </a:bodyPr>
          <a:lstStyle/>
          <a:p>
            <a:r>
              <a:rPr lang="en-US" sz="1400" dirty="0" smtClean="0">
                <a:latin typeface="Times New Roman"/>
                <a:cs typeface="Times New Roman"/>
              </a:rPr>
              <a:t>On February 7, 2012 SeaSpace and Elizabeth </a:t>
            </a:r>
            <a:r>
              <a:rPr lang="en-US" sz="1400" dirty="0">
                <a:latin typeface="Times New Roman"/>
                <a:cs typeface="Times New Roman"/>
              </a:rPr>
              <a:t>City State University (ECSU</a:t>
            </a:r>
            <a:r>
              <a:rPr lang="en-US" sz="1400" dirty="0" smtClean="0">
                <a:latin typeface="Times New Roman"/>
                <a:cs typeface="Times New Roman"/>
              </a:rPr>
              <a:t>) signed a Memorandum of Understanding.  </a:t>
            </a:r>
            <a:endParaRPr lang="en-US" sz="1400" dirty="0">
              <a:latin typeface="Times New Roman"/>
              <a:cs typeface="Times New Roman"/>
            </a:endParaRPr>
          </a:p>
        </p:txBody>
      </p:sp>
      <p:pic>
        <p:nvPicPr>
          <p:cNvPr id="6" name="Picture 5" descr="Screen Shot 2013-07-01 at 1.14.16 PM.png"/>
          <p:cNvPicPr>
            <a:picLocks noChangeAspect="1"/>
          </p:cNvPicPr>
          <p:nvPr/>
        </p:nvPicPr>
        <p:blipFill rotWithShape="1">
          <a:blip r:embed="rId4" cstate="print">
            <a:extLst>
              <a:ext uri="{28A0092B-C50C-407E-A947-70E740481C1C}">
                <a14:useLocalDpi xmlns:a14="http://schemas.microsoft.com/office/drawing/2010/main" val="0"/>
              </a:ext>
            </a:extLst>
          </a:blip>
          <a:srcRect b="19210"/>
          <a:stretch/>
        </p:blipFill>
        <p:spPr>
          <a:xfrm>
            <a:off x="4724400" y="1295400"/>
            <a:ext cx="3147414" cy="2206681"/>
          </a:xfrm>
          <a:prstGeom prst="rect">
            <a:avLst/>
          </a:prstGeom>
          <a:ln>
            <a:noFill/>
          </a:ln>
          <a:effectLst>
            <a:outerShdw blurRad="292100" dist="139700" dir="2700000" algn="tl" rotWithShape="0">
              <a:srgbClr val="333333">
                <a:alpha val="65000"/>
              </a:srgbClr>
            </a:outerShdw>
          </a:effectLst>
        </p:spPr>
      </p:pic>
      <p:pic>
        <p:nvPicPr>
          <p:cNvPr id="7" name="Picture 6" descr="483792_548723241817013_1101017582_n.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4800" y="4038600"/>
            <a:ext cx="3454400" cy="259080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 SeaSpace</a:t>
            </a:r>
            <a:endParaRPr lang="en-US" dirty="0"/>
          </a:p>
        </p:txBody>
      </p:sp>
      <p:sp>
        <p:nvSpPr>
          <p:cNvPr id="3" name="Content Placeholder 2"/>
          <p:cNvSpPr>
            <a:spLocks noGrp="1"/>
          </p:cNvSpPr>
          <p:nvPr>
            <p:ph idx="1"/>
          </p:nvPr>
        </p:nvSpPr>
        <p:spPr>
          <a:xfrm>
            <a:off x="990600" y="1600200"/>
            <a:ext cx="6553200" cy="2286000"/>
          </a:xfrm>
        </p:spPr>
        <p:txBody>
          <a:bodyPr>
            <a:normAutofit/>
          </a:bodyPr>
          <a:lstStyle/>
          <a:p>
            <a:pPr marL="0" indent="0" algn="ctr">
              <a:buNone/>
            </a:pPr>
            <a:r>
              <a:rPr lang="en-US" sz="2000" dirty="0" smtClean="0"/>
              <a:t>Founded in 1982 </a:t>
            </a:r>
            <a:endParaRPr lang="en-US" sz="2000" dirty="0"/>
          </a:p>
        </p:txBody>
      </p:sp>
      <p:pic>
        <p:nvPicPr>
          <p:cNvPr id="5" name="Picture 4"/>
          <p:cNvPicPr>
            <a:picLocks noChangeAspect="1"/>
          </p:cNvPicPr>
          <p:nvPr/>
        </p:nvPicPr>
        <p:blipFill>
          <a:blip r:embed="rId3" cstate="print"/>
          <a:stretch>
            <a:fillRect/>
          </a:stretch>
        </p:blipFill>
        <p:spPr>
          <a:xfrm>
            <a:off x="1524000" y="2057400"/>
            <a:ext cx="5626100" cy="2153667"/>
          </a:xfrm>
          <a:prstGeom prst="rect">
            <a:avLst/>
          </a:prstGeom>
          <a:ln>
            <a:noFill/>
          </a:ln>
          <a:effectLst/>
        </p:spPr>
      </p:pic>
      <p:pic>
        <p:nvPicPr>
          <p:cNvPr id="4" name="Picture 3" descr="portfolio_seaspac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4419600"/>
            <a:ext cx="3676278" cy="2209800"/>
          </a:xfrm>
          <a:prstGeom prst="rect">
            <a:avLst/>
          </a:prstGeom>
        </p:spPr>
      </p:pic>
      <p:pic>
        <p:nvPicPr>
          <p:cNvPr id="6" name="Picture 5" descr="303801_466368476719157_1646664999_n.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67200" y="4419600"/>
            <a:ext cx="3810000" cy="2228850"/>
          </a:xfrm>
          <a:prstGeom prst="rect">
            <a:avLst/>
          </a:prstGeom>
        </p:spPr>
      </p:pic>
    </p:spTree>
    <p:extLst>
      <p:ext uri="{BB962C8B-B14F-4D97-AF65-F5344CB8AC3E}">
        <p14:creationId xmlns:p14="http://schemas.microsoft.com/office/powerpoint/2010/main" val="1242646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1034363405"/>
              </p:ext>
            </p:extLst>
          </p:nvPr>
        </p:nvGraphicFramePr>
        <p:xfrm>
          <a:off x="533400" y="1371600"/>
          <a:ext cx="7315200" cy="5265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Methodology </a:t>
            </a:r>
            <a:endParaRPr lang="en-US" dirty="0">
              <a:latin typeface="Times New Roman" pitchFamily="18" charset="0"/>
              <a:cs typeface="Times New Roman" pitchFamily="18" charset="0"/>
            </a:endParaRPr>
          </a:p>
        </p:txBody>
      </p:sp>
      <p:pic>
        <p:nvPicPr>
          <p:cNvPr id="4" name="Picture 3" descr="photo.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6283351" y="5222849"/>
            <a:ext cx="1530298" cy="1143000"/>
          </a:xfrm>
          <a:prstGeom prst="rect">
            <a:avLst/>
          </a:prstGeom>
          <a:ln>
            <a:noFill/>
          </a:ln>
          <a:effectLst>
            <a:outerShdw blurRad="292100" dist="139700" dir="2700000" algn="tl" rotWithShape="0">
              <a:srgbClr val="333333">
                <a:alpha val="65000"/>
              </a:srgbClr>
            </a:outerShdw>
          </a:effectLst>
        </p:spPr>
      </p:pic>
      <p:pic>
        <p:nvPicPr>
          <p:cNvPr id="8" name="Picture 7" descr="Screen Shot 2013-07-01 at 12.04.04 PM.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05200" y="5257800"/>
            <a:ext cx="1123968" cy="1295400"/>
          </a:xfrm>
          <a:prstGeom prst="rect">
            <a:avLst/>
          </a:prstGeom>
          <a:ln>
            <a:noFill/>
          </a:ln>
          <a:effectLst>
            <a:outerShdw blurRad="292100" dist="139700" dir="2700000" algn="tl" rotWithShape="0">
              <a:srgbClr val="333333">
                <a:alpha val="65000"/>
              </a:srgbClr>
            </a:outerShdw>
          </a:effectLst>
        </p:spPr>
      </p:pic>
      <p:pic>
        <p:nvPicPr>
          <p:cNvPr id="12" name="Picture 11" descr="Untitled.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53000" y="5257800"/>
            <a:ext cx="1312940" cy="14059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620000" cy="1143000"/>
          </a:xfrm>
        </p:spPr>
        <p:txBody>
          <a:bodyPr/>
          <a:lstStyle/>
          <a:p>
            <a:r>
              <a:rPr lang="en-US" dirty="0" smtClean="0">
                <a:latin typeface="Times New Roman"/>
                <a:cs typeface="Times New Roman"/>
              </a:rPr>
              <a:t>Curriculum</a:t>
            </a:r>
            <a:endParaRPr lang="en-US" dirty="0">
              <a:latin typeface="Times New Roman"/>
              <a:cs typeface="Times New Roman"/>
            </a:endParaRPr>
          </a:p>
        </p:txBody>
      </p:sp>
      <p:pic>
        <p:nvPicPr>
          <p:cNvPr id="3" name="Picture 2" descr="Screen Shot 2013-07-05 at 3.09.17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2971800"/>
            <a:ext cx="1901661" cy="2057400"/>
          </a:xfrm>
          <a:prstGeom prst="rect">
            <a:avLst/>
          </a:prstGeom>
          <a:ln>
            <a:noFill/>
          </a:ln>
          <a:effectLst>
            <a:outerShdw blurRad="292100" dist="139700" dir="2700000" algn="tl" rotWithShape="0">
              <a:srgbClr val="333333">
                <a:alpha val="65000"/>
              </a:srgbClr>
            </a:outerShdw>
          </a:effectLst>
        </p:spPr>
      </p:pic>
      <p:pic>
        <p:nvPicPr>
          <p:cNvPr id="4" name="Picture 3" descr="Screen Shot 2013-07-05 at 3.12.30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5257800"/>
            <a:ext cx="3661103" cy="144780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304800" y="1371600"/>
            <a:ext cx="3810000" cy="1477328"/>
          </a:xfrm>
          <a:prstGeom prst="rect">
            <a:avLst/>
          </a:prstGeom>
          <a:noFill/>
        </p:spPr>
        <p:txBody>
          <a:bodyPr wrap="square" rtlCol="0">
            <a:spAutoFit/>
          </a:bodyPr>
          <a:lstStyle/>
          <a:p>
            <a:r>
              <a:rPr lang="en-US" dirty="0" smtClean="0"/>
              <a:t>Target Audience: K-12 Teachers, Governmental Agencies &amp; Higher Ed faculty &amp; students</a:t>
            </a:r>
          </a:p>
          <a:p>
            <a:endParaRPr lang="en-US" dirty="0"/>
          </a:p>
          <a:p>
            <a:r>
              <a:rPr lang="en-US" dirty="0" smtClean="0"/>
              <a:t>Standard: SeaSpace Training Guide</a:t>
            </a:r>
            <a:endParaRPr lang="en-US" dirty="0"/>
          </a:p>
        </p:txBody>
      </p:sp>
      <p:pic>
        <p:nvPicPr>
          <p:cNvPr id="8" name="Picture 7" descr="Screen Shot 2013-07-09 at 10.24.36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6200" y="152400"/>
            <a:ext cx="4505866" cy="5791200"/>
          </a:xfrm>
          <a:prstGeom prst="rect">
            <a:avLst/>
          </a:prstGeom>
        </p:spPr>
      </p:pic>
    </p:spTree>
    <p:extLst>
      <p:ext uri="{BB962C8B-B14F-4D97-AF65-F5344CB8AC3E}">
        <p14:creationId xmlns:p14="http://schemas.microsoft.com/office/powerpoint/2010/main" val="37107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1257</TotalTime>
  <Words>1264</Words>
  <Application>Microsoft Macintosh PowerPoint</Application>
  <PresentationFormat>On-screen Show (4:3)</PresentationFormat>
  <Paragraphs>147</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Adjacency</vt:lpstr>
      <vt:lpstr>PowerPoint Presentation</vt:lpstr>
      <vt:lpstr>Remote Sensing Team</vt:lpstr>
      <vt:lpstr>Overview</vt:lpstr>
      <vt:lpstr>Abstract</vt:lpstr>
      <vt:lpstr>Purpose</vt:lpstr>
      <vt:lpstr>Introduction - MOU</vt:lpstr>
      <vt:lpstr>Introduction - SeaSpace</vt:lpstr>
      <vt:lpstr>Methodology </vt:lpstr>
      <vt:lpstr>Curriculum</vt:lpstr>
      <vt:lpstr>Classes for Integration</vt:lpstr>
      <vt:lpstr>5E Methodology</vt:lpstr>
      <vt:lpstr>Example Modules</vt:lpstr>
      <vt:lpstr>Introduction to Remote Sensing</vt:lpstr>
      <vt:lpstr>Introduction to TeraScan</vt:lpstr>
      <vt:lpstr>Conclusion</vt:lpstr>
      <vt:lpstr>Future Research</vt:lpstr>
      <vt:lpstr>Acknowledgements</vt:lpstr>
      <vt:lpstr>Questions</vt:lpstr>
    </vt:vector>
  </TitlesOfParts>
  <Company>Elizabeth City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Remote Sensing Team</dc:title>
  <dc:creator>kmcdonald906</dc:creator>
  <cp:lastModifiedBy>Guest User</cp:lastModifiedBy>
  <cp:revision>85</cp:revision>
  <cp:lastPrinted>2013-07-08T15:58:25Z</cp:lastPrinted>
  <dcterms:created xsi:type="dcterms:W3CDTF">2013-06-30T17:18:52Z</dcterms:created>
  <dcterms:modified xsi:type="dcterms:W3CDTF">2013-07-09T17:50:31Z</dcterms:modified>
</cp:coreProperties>
</file>